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64" r:id="rId3"/>
    <p:sldId id="257" r:id="rId4"/>
    <p:sldId id="258" r:id="rId5"/>
    <p:sldId id="259" r:id="rId6"/>
    <p:sldId id="263" r:id="rId7"/>
    <p:sldId id="260" r:id="rId8"/>
    <p:sldId id="261" r:id="rId9"/>
    <p:sldId id="265" r:id="rId10"/>
    <p:sldId id="266" r:id="rId11"/>
    <p:sldId id="267" r:id="rId12"/>
    <p:sldId id="268" r:id="rId13"/>
    <p:sldId id="269" r:id="rId14"/>
    <p:sldId id="270" r:id="rId15"/>
    <p:sldId id="271" r:id="rId16"/>
    <p:sldId id="272" r:id="rId17"/>
    <p:sldId id="275" r:id="rId18"/>
    <p:sldId id="276" r:id="rId19"/>
    <p:sldId id="277" r:id="rId20"/>
    <p:sldId id="278" r:id="rId21"/>
    <p:sldId id="279" r:id="rId22"/>
    <p:sldId id="280" r:id="rId23"/>
    <p:sldId id="281" r:id="rId24"/>
    <p:sldId id="282" r:id="rId25"/>
    <p:sldId id="283" r:id="rId26"/>
    <p:sldId id="285" r:id="rId27"/>
    <p:sldId id="273" r:id="rId28"/>
    <p:sldId id="274" r:id="rId29"/>
    <p:sldId id="28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4" d="100"/>
          <a:sy n="44" d="100"/>
        </p:scale>
        <p:origin x="-96" y="-354"/>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3FA55-54A0-46AA-8273-BCF280BF5441}" type="datetimeFigureOut">
              <a:rPr lang="en-US" smtClean="0"/>
              <a:pPr/>
              <a:t>12/3/2012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FD607A-E3ED-441B-9C58-71FF0A309BC5}" type="slidenum">
              <a:rPr lang="en-US" smtClean="0"/>
              <a:pPr/>
              <a:t>‹#›</a:t>
            </a:fld>
            <a:endParaRPr lang="en-US"/>
          </a:p>
        </p:txBody>
      </p:sp>
    </p:spTree>
    <p:extLst>
      <p:ext uri="{BB962C8B-B14F-4D97-AF65-F5344CB8AC3E}">
        <p14:creationId xmlns:p14="http://schemas.microsoft.com/office/powerpoint/2010/main" xmlns="" val="1604467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Mount Kilimanjaro is the tallest mountain on the African continent and the highest free-standing mountain in the world.</a:t>
            </a:r>
          </a:p>
          <a:p>
            <a:r>
              <a:rPr lang="en-US" dirty="0" smtClean="0"/>
              <a:t> </a:t>
            </a:r>
          </a:p>
          <a:p>
            <a:r>
              <a:rPr lang="en-US" dirty="0" smtClean="0"/>
              <a:t>9. Kilimanjaro has three volcanic cones, </a:t>
            </a:r>
            <a:r>
              <a:rPr lang="en-US" dirty="0" err="1" smtClean="0"/>
              <a:t>Mawenzi</a:t>
            </a:r>
            <a:r>
              <a:rPr lang="en-US" dirty="0" smtClean="0"/>
              <a:t>, </a:t>
            </a:r>
            <a:r>
              <a:rPr lang="en-US" dirty="0" err="1" smtClean="0"/>
              <a:t>Shira</a:t>
            </a:r>
            <a:r>
              <a:rPr lang="en-US" dirty="0" smtClean="0"/>
              <a:t> and </a:t>
            </a:r>
            <a:r>
              <a:rPr lang="en-US" dirty="0" err="1" smtClean="0"/>
              <a:t>Kibo</a:t>
            </a:r>
            <a:r>
              <a:rPr lang="en-US" dirty="0" smtClean="0"/>
              <a:t>. </a:t>
            </a:r>
            <a:r>
              <a:rPr lang="en-US" dirty="0" err="1" smtClean="0"/>
              <a:t>Mawenzi</a:t>
            </a:r>
            <a:r>
              <a:rPr lang="en-US" dirty="0" smtClean="0"/>
              <a:t> and </a:t>
            </a:r>
            <a:r>
              <a:rPr lang="en-US" dirty="0" err="1" smtClean="0"/>
              <a:t>Shira</a:t>
            </a:r>
            <a:r>
              <a:rPr lang="en-US" dirty="0" smtClean="0"/>
              <a:t> are extinct but </a:t>
            </a:r>
            <a:r>
              <a:rPr lang="en-US" dirty="0" err="1" smtClean="0"/>
              <a:t>Kibo</a:t>
            </a:r>
            <a:r>
              <a:rPr lang="en-US" dirty="0" smtClean="0"/>
              <a:t>, the highest peak, is dormant and could erupt again. The most recent activity was about 200 years ago; the last major eruption was 360,000 years ago.</a:t>
            </a:r>
          </a:p>
          <a:p>
            <a:r>
              <a:rPr lang="en-US" dirty="0" smtClean="0"/>
              <a:t> </a:t>
            </a:r>
          </a:p>
          <a:p>
            <a:r>
              <a:rPr lang="en-US" dirty="0" smtClean="0"/>
              <a:t>8. Nearly every climber who has </a:t>
            </a:r>
            <a:r>
              <a:rPr lang="en-US" dirty="0" err="1" smtClean="0"/>
              <a:t>summitted</a:t>
            </a:r>
            <a:r>
              <a:rPr lang="en-US" dirty="0" smtClean="0"/>
              <a:t> </a:t>
            </a:r>
            <a:r>
              <a:rPr lang="en-US" dirty="0" err="1" smtClean="0"/>
              <a:t>Uhuru</a:t>
            </a:r>
            <a:r>
              <a:rPr lang="en-US" dirty="0" smtClean="0"/>
              <a:t> Peak, the highest summit on </a:t>
            </a:r>
            <a:r>
              <a:rPr lang="en-US" dirty="0" err="1" smtClean="0"/>
              <a:t>Kibo’s</a:t>
            </a:r>
            <a:r>
              <a:rPr lang="en-US" dirty="0" smtClean="0"/>
              <a:t> crater rim, has recorded his or her thoughts about the accomplishment in a book stored in a wooden box at the top.</a:t>
            </a:r>
          </a:p>
          <a:p>
            <a:r>
              <a:rPr lang="en-US" dirty="0" smtClean="0"/>
              <a:t> </a:t>
            </a:r>
          </a:p>
          <a:p>
            <a:r>
              <a:rPr lang="en-US" dirty="0" smtClean="0"/>
              <a:t>7. The oldest person ever to summit Mt. Kilimanjaro was 87-year-old Frenchman </a:t>
            </a:r>
            <a:r>
              <a:rPr lang="en-US" dirty="0" err="1" smtClean="0"/>
              <a:t>Valtee</a:t>
            </a:r>
            <a:r>
              <a:rPr lang="en-US" dirty="0" smtClean="0"/>
              <a:t> Daniel.</a:t>
            </a:r>
          </a:p>
          <a:p>
            <a:r>
              <a:rPr lang="en-US" dirty="0" smtClean="0"/>
              <a:t> </a:t>
            </a:r>
          </a:p>
          <a:p>
            <a:r>
              <a:rPr lang="en-US" dirty="0" smtClean="0"/>
              <a:t>6. Almost every kind of ecological system is found on the mountain: cultivated land, rain forest, heath, moorland, alpine desert and an arctic summit.</a:t>
            </a:r>
          </a:p>
          <a:p>
            <a:r>
              <a:rPr lang="en-US" dirty="0" smtClean="0"/>
              <a:t> </a:t>
            </a:r>
          </a:p>
          <a:p>
            <a:r>
              <a:rPr lang="en-US" dirty="0" smtClean="0"/>
              <a:t>5. The fasted verified ascent of Mt. Kilimanjaro occurred in 2001 when Italian Bruno </a:t>
            </a:r>
            <a:r>
              <a:rPr lang="en-US" dirty="0" err="1" smtClean="0"/>
              <a:t>Brunod</a:t>
            </a:r>
            <a:r>
              <a:rPr lang="en-US" dirty="0" smtClean="0"/>
              <a:t> </a:t>
            </a:r>
            <a:r>
              <a:rPr lang="en-US" dirty="0" err="1" smtClean="0"/>
              <a:t>summitted</a:t>
            </a:r>
            <a:r>
              <a:rPr lang="en-US" dirty="0" smtClean="0"/>
              <a:t> </a:t>
            </a:r>
            <a:r>
              <a:rPr lang="en-US" dirty="0" err="1" smtClean="0"/>
              <a:t>Uhuru</a:t>
            </a:r>
            <a:r>
              <a:rPr lang="en-US" dirty="0" smtClean="0"/>
              <a:t> Peak in 5 hours 38 minutes 40 seconds. The fastest roundtrip was accomplished in 2004, when local guide Simon </a:t>
            </a:r>
            <a:r>
              <a:rPr lang="en-US" dirty="0" err="1" smtClean="0"/>
              <a:t>Mtuy</a:t>
            </a:r>
            <a:r>
              <a:rPr lang="en-US" dirty="0" smtClean="0"/>
              <a:t> went up and down the mountain in 8:27.</a:t>
            </a:r>
          </a:p>
          <a:p>
            <a:r>
              <a:rPr lang="en-US" dirty="0" smtClean="0"/>
              <a:t> </a:t>
            </a:r>
          </a:p>
          <a:p>
            <a:r>
              <a:rPr lang="en-US" dirty="0" smtClean="0"/>
              <a:t>4. The mountain’s snow caps are diminishing, having lost more than 80 percent of their mass since 1912. In fact, they may be completely ice free within the next 20 years, according to scientists.</a:t>
            </a:r>
          </a:p>
          <a:p>
            <a:r>
              <a:rPr lang="en-US" dirty="0" smtClean="0"/>
              <a:t> </a:t>
            </a:r>
          </a:p>
          <a:p>
            <a:r>
              <a:rPr lang="en-US" dirty="0" smtClean="0"/>
              <a:t>3. </a:t>
            </a:r>
            <a:r>
              <a:rPr lang="en-US" dirty="0" err="1" smtClean="0"/>
              <a:t>Shamsa</a:t>
            </a:r>
            <a:r>
              <a:rPr lang="en-US" dirty="0" smtClean="0"/>
              <a:t> </a:t>
            </a:r>
            <a:r>
              <a:rPr lang="en-US" dirty="0" err="1" smtClean="0"/>
              <a:t>Mwangunga</a:t>
            </a:r>
            <a:r>
              <a:rPr lang="en-US" dirty="0" smtClean="0"/>
              <a:t>, National Resources and Tourism minister of Tanzania, announced in 2008 that 4.8 million indigenous trees will be planted around the base of the mountain, helping prevent soil erosion and protect water sources.</a:t>
            </a:r>
          </a:p>
          <a:p>
            <a:r>
              <a:rPr lang="en-US" dirty="0" smtClean="0"/>
              <a:t> </a:t>
            </a:r>
          </a:p>
          <a:p>
            <a:r>
              <a:rPr lang="en-US" dirty="0" smtClean="0"/>
              <a:t>2. South African Bernard </a:t>
            </a:r>
            <a:r>
              <a:rPr lang="en-US" dirty="0" err="1" smtClean="0"/>
              <a:t>Goosen</a:t>
            </a:r>
            <a:r>
              <a:rPr lang="en-US" dirty="0" smtClean="0"/>
              <a:t> twice scaled Mt. Kilimanjaro in a wheelchair. His first summit, in 2003, took nine days; his second, four years later, took only six. Born with cerebral palsy, </a:t>
            </a:r>
            <a:r>
              <a:rPr lang="en-US" dirty="0" err="1" smtClean="0"/>
              <a:t>Goosen</a:t>
            </a:r>
            <a:r>
              <a:rPr lang="en-US" dirty="0" smtClean="0"/>
              <a:t> used a modified wheelchair, mostly without assistance, to climb the mountain.</a:t>
            </a:r>
          </a:p>
          <a:p>
            <a:r>
              <a:rPr lang="en-US" dirty="0" smtClean="0"/>
              <a:t> </a:t>
            </a:r>
          </a:p>
          <a:p>
            <a:r>
              <a:rPr lang="en-US" dirty="0" smtClean="0"/>
              <a:t>1. Approximately 25,000 people attempt to summit Mt. Kilimanjaro annually. Approximately two-thirds are successful. Altitude-related problems is the most common reason climbers turn back.</a:t>
            </a:r>
          </a:p>
          <a:p>
            <a:endParaRPr lang="en-US" dirty="0"/>
          </a:p>
        </p:txBody>
      </p:sp>
      <p:sp>
        <p:nvSpPr>
          <p:cNvPr id="4" name="Slide Number Placeholder 3"/>
          <p:cNvSpPr>
            <a:spLocks noGrp="1"/>
          </p:cNvSpPr>
          <p:nvPr>
            <p:ph type="sldNum" sz="quarter" idx="10"/>
          </p:nvPr>
        </p:nvSpPr>
        <p:spPr/>
        <p:txBody>
          <a:bodyPr/>
          <a:lstStyle/>
          <a:p>
            <a:fld id="{83FD607A-E3ED-441B-9C58-71FF0A309BC5}" type="slidenum">
              <a:rPr lang="en-US" smtClean="0"/>
              <a:pPr/>
              <a:t>5</a:t>
            </a:fld>
            <a:endParaRPr lang="en-US"/>
          </a:p>
        </p:txBody>
      </p:sp>
    </p:spTree>
    <p:extLst>
      <p:ext uri="{BB962C8B-B14F-4D97-AF65-F5344CB8AC3E}">
        <p14:creationId xmlns:p14="http://schemas.microsoft.com/office/powerpoint/2010/main" xmlns="" val="732988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tree-hopping, furry creatures might seem like they're related to squirrels or</a:t>
            </a:r>
          </a:p>
          <a:p>
            <a:r>
              <a:rPr lang="en-US" dirty="0" smtClean="0"/>
              <a:t>cats, but they're actually more closely related to you and me. Lemurs are primates,</a:t>
            </a:r>
          </a:p>
          <a:p>
            <a:r>
              <a:rPr lang="en-US" dirty="0" smtClean="0"/>
              <a:t>just like monkeys, apes and humans. Over 30 different species of lemurs, including</a:t>
            </a:r>
          </a:p>
          <a:p>
            <a:r>
              <a:rPr lang="en-US" dirty="0" smtClean="0"/>
              <a:t>aye-ayes, live in Madagascar. They can travel up to 25 feet in one leap!</a:t>
            </a:r>
          </a:p>
          <a:p>
            <a:endParaRPr lang="en-US" dirty="0" smtClean="0"/>
          </a:p>
          <a:p>
            <a:r>
              <a:rPr lang="en-US" dirty="0" smtClean="0"/>
              <a:t>Almost half of the world's chameleons (about 60 different species) are found only in</a:t>
            </a:r>
          </a:p>
          <a:p>
            <a:r>
              <a:rPr lang="en-US" dirty="0" smtClean="0"/>
              <a:t>Madagascar. Known for their ability to change color, these reptiles vary their appearance in</a:t>
            </a:r>
          </a:p>
          <a:p>
            <a:r>
              <a:rPr lang="en-US" dirty="0" smtClean="0"/>
              <a:t>response to changes in temperature, light, and mood. By rotating each eye independently,</a:t>
            </a:r>
          </a:p>
          <a:p>
            <a:r>
              <a:rPr lang="en-US" dirty="0" smtClean="0"/>
              <a:t>chameleons can see to all sides without moving their heads.</a:t>
            </a:r>
          </a:p>
          <a:p>
            <a:r>
              <a:rPr lang="en-US" dirty="0" err="1" smtClean="0"/>
              <a:t>Tenrecs</a:t>
            </a:r>
            <a:r>
              <a:rPr lang="en-US" dirty="0" smtClean="0"/>
              <a:t>, which look similar to moles, shrews, and hedgehogs, were</a:t>
            </a:r>
          </a:p>
          <a:p>
            <a:r>
              <a:rPr lang="en-US" dirty="0" smtClean="0"/>
              <a:t>probably the first mammals to arrive on the island of Madagascar.</a:t>
            </a:r>
          </a:p>
          <a:p>
            <a:r>
              <a:rPr lang="en-US" dirty="0" smtClean="0"/>
              <a:t>When scared, they curl up in a ball and extend spiky hairs to protect themselves</a:t>
            </a:r>
          </a:p>
          <a:p>
            <a:r>
              <a:rPr lang="en-US" dirty="0" smtClean="0"/>
              <a:t>from predators.</a:t>
            </a:r>
          </a:p>
          <a:p>
            <a:r>
              <a:rPr lang="en-US" dirty="0" smtClean="0"/>
              <a:t>Madagascar's largest predator - the fossa - has a cat-like body and a dog-like nose, but it is</a:t>
            </a:r>
          </a:p>
          <a:p>
            <a:r>
              <a:rPr lang="en-US" dirty="0" smtClean="0"/>
              <a:t>neither a cat nor a dog. This endangered animal is actually a close cousin of the mongoose.</a:t>
            </a:r>
          </a:p>
          <a:p>
            <a:r>
              <a:rPr lang="en-US" dirty="0" smtClean="0"/>
              <a:t>About twice the size of a house cat, the fossa primarily hunts birds and lemurs. A long tail</a:t>
            </a:r>
          </a:p>
          <a:p>
            <a:r>
              <a:rPr lang="en-US" dirty="0" smtClean="0"/>
              <a:t>helps it balance in trees high above the ground.</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3FD607A-E3ED-441B-9C58-71FF0A309BC5}" type="slidenum">
              <a:rPr lang="en-US" smtClean="0"/>
              <a:pPr/>
              <a:t>8</a:t>
            </a:fld>
            <a:endParaRPr lang="en-US"/>
          </a:p>
        </p:txBody>
      </p:sp>
    </p:spTree>
    <p:extLst>
      <p:ext uri="{BB962C8B-B14F-4D97-AF65-F5344CB8AC3E}">
        <p14:creationId xmlns:p14="http://schemas.microsoft.com/office/powerpoint/2010/main" xmlns="" val="2970137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24ACD4-3EEE-47C3-9FE4-9F6C80C6863A}"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3773692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24ACD4-3EEE-47C3-9FE4-9F6C80C6863A}"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3585950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24ACD4-3EEE-47C3-9FE4-9F6C80C6863A}"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4137859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24ACD4-3EEE-47C3-9FE4-9F6C80C6863A}"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118517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24ACD4-3EEE-47C3-9FE4-9F6C80C6863A}"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1904270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24ACD4-3EEE-47C3-9FE4-9F6C80C6863A}" type="datetimeFigureOut">
              <a:rPr lang="en-US" smtClean="0"/>
              <a:pPr/>
              <a:t>12/3/2012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21695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24ACD4-3EEE-47C3-9FE4-9F6C80C6863A}" type="datetimeFigureOut">
              <a:rPr lang="en-US" smtClean="0"/>
              <a:pPr/>
              <a:t>12/3/2012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3359449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24ACD4-3EEE-47C3-9FE4-9F6C80C6863A}" type="datetimeFigureOut">
              <a:rPr lang="en-US" smtClean="0"/>
              <a:pPr/>
              <a:t>12/3/2012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186060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24ACD4-3EEE-47C3-9FE4-9F6C80C6863A}" type="datetimeFigureOut">
              <a:rPr lang="en-US" smtClean="0"/>
              <a:pPr/>
              <a:t>12/3/2012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3689730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24ACD4-3EEE-47C3-9FE4-9F6C80C6863A}" type="datetimeFigureOut">
              <a:rPr lang="en-US" smtClean="0"/>
              <a:pPr/>
              <a:t>12/3/2012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2230099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24ACD4-3EEE-47C3-9FE4-9F6C80C6863A}" type="datetimeFigureOut">
              <a:rPr lang="en-US" smtClean="0"/>
              <a:pPr/>
              <a:t>12/3/2012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2724295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24ACD4-3EEE-47C3-9FE4-9F6C80C6863A}" type="datetimeFigureOut">
              <a:rPr lang="en-US" smtClean="0"/>
              <a:pPr/>
              <a:t>12/3/2012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961BA5-7BB9-4860-91A1-72A0AA0CBBF4}" type="slidenum">
              <a:rPr lang="en-US" smtClean="0"/>
              <a:pPr/>
              <a:t>‹#›</a:t>
            </a:fld>
            <a:endParaRPr lang="en-US"/>
          </a:p>
        </p:txBody>
      </p:sp>
    </p:spTree>
    <p:extLst>
      <p:ext uri="{BB962C8B-B14F-4D97-AF65-F5344CB8AC3E}">
        <p14:creationId xmlns:p14="http://schemas.microsoft.com/office/powerpoint/2010/main" xmlns="" val="18956268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www.ncbi.nlm.nih.gov/pubmedhealth/PMH0001646/" TargetMode="Externa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hyperlink" Target="http://www.ncbi.nlm.nih.gov/pubmedhealth/PMH0002338/"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youtube.com/watch?v=vX07j9SDFcc" TargetMode="Externa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hyperlink" Target="http://www.youtube.com/watch?v=3x6nCvh3Opk"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East and Southern Africa </a:t>
            </a:r>
            <a:endParaRPr lang="en-US" dirty="0"/>
          </a:p>
        </p:txBody>
      </p:sp>
      <p:sp>
        <p:nvSpPr>
          <p:cNvPr id="3" name="Subtitle 2"/>
          <p:cNvSpPr>
            <a:spLocks noGrp="1"/>
          </p:cNvSpPr>
          <p:nvPr>
            <p:ph type="subTitle" idx="1"/>
          </p:nvPr>
        </p:nvSpPr>
        <p:spPr/>
        <p:txBody>
          <a:bodyPr/>
          <a:lstStyle/>
          <a:p>
            <a:r>
              <a:rPr lang="en-US" dirty="0" smtClean="0"/>
              <a:t>Many problems face this region and get in the way of development.  </a:t>
            </a:r>
            <a:endParaRPr lang="en-US" dirty="0"/>
          </a:p>
        </p:txBody>
      </p:sp>
    </p:spTree>
    <p:extLst>
      <p:ext uri="{BB962C8B-B14F-4D97-AF65-F5344CB8AC3E}">
        <p14:creationId xmlns:p14="http://schemas.microsoft.com/office/powerpoint/2010/main" xmlns="" val="19403129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Rivers </a:t>
            </a:r>
            <a:endParaRPr lang="en-US" dirty="0"/>
          </a:p>
        </p:txBody>
      </p:sp>
      <p:sp>
        <p:nvSpPr>
          <p:cNvPr id="8" name="Content Placeholder 7"/>
          <p:cNvSpPr>
            <a:spLocks noGrp="1"/>
          </p:cNvSpPr>
          <p:nvPr>
            <p:ph idx="1"/>
          </p:nvPr>
        </p:nvSpPr>
        <p:spPr/>
        <p:txBody>
          <a:bodyPr/>
          <a:lstStyle/>
          <a:p>
            <a:r>
              <a:rPr lang="en-US" dirty="0" smtClean="0"/>
              <a:t>The Nile and the Zambezi are the largest rivers in the Regions </a:t>
            </a:r>
          </a:p>
          <a:p>
            <a:endParaRPr lang="en-US" dirty="0"/>
          </a:p>
          <a:p>
            <a:r>
              <a:rPr lang="en-US" dirty="0" smtClean="0"/>
              <a:t>They are difficult to use for transportation</a:t>
            </a:r>
          </a:p>
          <a:p>
            <a:pPr lvl="1"/>
            <a:r>
              <a:rPr lang="en-US" dirty="0" smtClean="0"/>
              <a:t>cataracts – are waterfalls and rapids </a:t>
            </a:r>
          </a:p>
          <a:p>
            <a:pPr lvl="1"/>
            <a:r>
              <a:rPr lang="en-US" dirty="0" err="1" smtClean="0"/>
              <a:t>Sudd</a:t>
            </a:r>
            <a:r>
              <a:rPr lang="en-US" dirty="0" smtClean="0"/>
              <a:t> Swamps- floating mats of vegetation and               			papyrus reeds </a:t>
            </a:r>
            <a:endParaRPr lang="en-US"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 y="4951268"/>
            <a:ext cx="2971800" cy="1885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38800" y="4813536"/>
            <a:ext cx="3505200" cy="2079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12467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blinds(horizontal)">
                                      <p:cBhvr>
                                        <p:cTn id="2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t>
            </a:r>
            <a:endParaRPr lang="en-US" dirty="0"/>
          </a:p>
        </p:txBody>
      </p:sp>
      <p:sp>
        <p:nvSpPr>
          <p:cNvPr id="3" name="Content Placeholder 2"/>
          <p:cNvSpPr>
            <a:spLocks noGrp="1"/>
          </p:cNvSpPr>
          <p:nvPr>
            <p:ph sz="half" idx="1"/>
          </p:nvPr>
        </p:nvSpPr>
        <p:spPr/>
        <p:txBody>
          <a:bodyPr>
            <a:normAutofit/>
          </a:bodyPr>
          <a:lstStyle/>
          <a:p>
            <a:endParaRPr lang="en-US" dirty="0"/>
          </a:p>
        </p:txBody>
      </p:sp>
      <p:sp>
        <p:nvSpPr>
          <p:cNvPr id="4" name="Content Placeholder 3"/>
          <p:cNvSpPr>
            <a:spLocks noGrp="1"/>
          </p:cNvSpPr>
          <p:nvPr>
            <p:ph sz="half" idx="2"/>
          </p:nvPr>
        </p:nvSpPr>
        <p:spPr>
          <a:xfrm>
            <a:off x="4648200" y="1600200"/>
            <a:ext cx="4038600" cy="5029200"/>
          </a:xfrm>
        </p:spPr>
        <p:txBody>
          <a:bodyPr>
            <a:normAutofit/>
          </a:bodyPr>
          <a:lstStyle/>
          <a:p>
            <a:pPr marL="0" indent="0">
              <a:buNone/>
            </a:pPr>
            <a:r>
              <a:rPr lang="en-US" dirty="0" smtClean="0"/>
              <a:t>Natural Resources found in Africa </a:t>
            </a:r>
          </a:p>
          <a:p>
            <a:pPr marL="0" indent="0">
              <a:buNone/>
            </a:pPr>
            <a:r>
              <a:rPr lang="en-US" dirty="0" smtClean="0"/>
              <a:t>	</a:t>
            </a:r>
            <a:r>
              <a:rPr lang="en-US" sz="2000" dirty="0" smtClean="0"/>
              <a:t>Diamonds</a:t>
            </a:r>
          </a:p>
          <a:p>
            <a:pPr marL="0" indent="0">
              <a:buNone/>
            </a:pPr>
            <a:r>
              <a:rPr lang="en-US" sz="2000" dirty="0"/>
              <a:t>	</a:t>
            </a:r>
            <a:r>
              <a:rPr lang="en-US" sz="2000" dirty="0" smtClean="0"/>
              <a:t>Gold</a:t>
            </a:r>
          </a:p>
          <a:p>
            <a:pPr marL="0" indent="0">
              <a:buNone/>
            </a:pPr>
            <a:r>
              <a:rPr lang="en-US" sz="2000" dirty="0"/>
              <a:t>	</a:t>
            </a:r>
            <a:r>
              <a:rPr lang="en-US" sz="2000" dirty="0" smtClean="0"/>
              <a:t>Platinum</a:t>
            </a:r>
          </a:p>
          <a:p>
            <a:pPr marL="0" indent="0">
              <a:buNone/>
            </a:pPr>
            <a:r>
              <a:rPr lang="en-US" sz="2000" dirty="0"/>
              <a:t>	</a:t>
            </a:r>
            <a:r>
              <a:rPr lang="en-US" sz="2000" dirty="0" smtClean="0"/>
              <a:t>Copper</a:t>
            </a:r>
          </a:p>
          <a:p>
            <a:pPr marL="0" indent="0">
              <a:buNone/>
            </a:pPr>
            <a:r>
              <a:rPr lang="en-US" sz="2000" dirty="0"/>
              <a:t>	</a:t>
            </a:r>
            <a:r>
              <a:rPr lang="en-US" sz="2000" dirty="0" smtClean="0"/>
              <a:t>Tin </a:t>
            </a:r>
          </a:p>
          <a:p>
            <a:pPr marL="0" indent="0">
              <a:buNone/>
            </a:pPr>
            <a:r>
              <a:rPr lang="en-US" sz="2000" dirty="0"/>
              <a:t>	</a:t>
            </a:r>
            <a:r>
              <a:rPr lang="en-US" sz="2000" dirty="0" smtClean="0"/>
              <a:t>Iron 	</a:t>
            </a:r>
          </a:p>
          <a:p>
            <a:pPr marL="0" indent="0">
              <a:buNone/>
            </a:pPr>
            <a:r>
              <a:rPr lang="en-US" sz="2000" dirty="0"/>
              <a:t>	</a:t>
            </a:r>
            <a:r>
              <a:rPr lang="en-US" sz="2000" dirty="0" smtClean="0"/>
              <a:t>Uranium </a:t>
            </a:r>
          </a:p>
          <a:p>
            <a:pPr marL="0" indent="0">
              <a:buNone/>
            </a:pPr>
            <a:r>
              <a:rPr lang="en-US" dirty="0" smtClean="0"/>
              <a:t>Some Countries are Rich in Resources, </a:t>
            </a:r>
            <a:r>
              <a:rPr lang="en-US" b="1" dirty="0" smtClean="0"/>
              <a:t>but others have none </a:t>
            </a:r>
            <a:endParaRPr lang="en-US" b="1"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1920" y="1524000"/>
            <a:ext cx="4693920" cy="533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2899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Effect transition="in" filter="blinds(horizontal)">
                                      <p:cBhvr>
                                        <p:cTn id="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t>
            </a:r>
            <a:endParaRPr lang="en-US" dirty="0"/>
          </a:p>
        </p:txBody>
      </p:sp>
      <p:sp>
        <p:nvSpPr>
          <p:cNvPr id="5" name="Content Placeholder 4"/>
          <p:cNvSpPr>
            <a:spLocks noGrp="1"/>
          </p:cNvSpPr>
          <p:nvPr>
            <p:ph sz="half" idx="1"/>
          </p:nvPr>
        </p:nvSpPr>
        <p:spPr>
          <a:xfrm>
            <a:off x="152400" y="1066800"/>
            <a:ext cx="4343400" cy="5638800"/>
          </a:xfrm>
        </p:spPr>
        <p:txBody>
          <a:bodyPr>
            <a:normAutofit fontScale="92500"/>
          </a:bodyPr>
          <a:lstStyle/>
          <a:p>
            <a:r>
              <a:rPr lang="en-US" dirty="0" smtClean="0"/>
              <a:t>South Africa and Botswana both have strong economies because of their mines </a:t>
            </a:r>
          </a:p>
          <a:p>
            <a:endParaRPr lang="en-US" dirty="0"/>
          </a:p>
          <a:p>
            <a:r>
              <a:rPr lang="en-US" dirty="0" smtClean="0"/>
              <a:t>People from other African Nations come to South Africa and Botswana to work in the mines </a:t>
            </a:r>
          </a:p>
          <a:p>
            <a:endParaRPr lang="en-US" dirty="0"/>
          </a:p>
          <a:p>
            <a:r>
              <a:rPr lang="en-US" dirty="0" smtClean="0"/>
              <a:t>The mines are very dangerous and many miners have lost their lives in accidents and collapses </a:t>
            </a:r>
          </a:p>
          <a:p>
            <a:pPr marL="0" indent="0">
              <a:buNone/>
            </a:pPr>
            <a:endParaRPr lang="en-US" dirty="0"/>
          </a:p>
        </p:txBody>
      </p:sp>
      <p:sp>
        <p:nvSpPr>
          <p:cNvPr id="6" name="Content Placeholder 5"/>
          <p:cNvSpPr>
            <a:spLocks noGrp="1"/>
          </p:cNvSpPr>
          <p:nvPr>
            <p:ph sz="half" idx="2"/>
          </p:nvPr>
        </p:nvSpPr>
        <p:spPr/>
        <p:txBody>
          <a:bodyPr>
            <a:normAutofit fontScale="92500"/>
          </a:bodyPr>
          <a:lstStyle/>
          <a:p>
            <a:endParaRPr lang="en-US" dirty="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909" y="1371600"/>
            <a:ext cx="4114800" cy="23029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76800" y="3998637"/>
            <a:ext cx="3913909" cy="28316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57105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blinds(horizontal)">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Farming in Africa </a:t>
            </a:r>
            <a:endParaRPr lang="en-US" dirty="0"/>
          </a:p>
        </p:txBody>
      </p:sp>
      <p:sp>
        <p:nvSpPr>
          <p:cNvPr id="3" name="Content Placeholder 2"/>
          <p:cNvSpPr>
            <a:spLocks noGrp="1"/>
          </p:cNvSpPr>
          <p:nvPr>
            <p:ph sz="half" idx="1"/>
          </p:nvPr>
        </p:nvSpPr>
        <p:spPr/>
        <p:txBody>
          <a:bodyPr>
            <a:normAutofit/>
          </a:bodyPr>
          <a:lstStyle/>
          <a:p>
            <a:r>
              <a:rPr lang="en-US" dirty="0" smtClean="0"/>
              <a:t>Many areas in East Africa are too dry to farm </a:t>
            </a:r>
          </a:p>
          <a:p>
            <a:pPr lvl="1"/>
            <a:r>
              <a:rPr lang="en-US" dirty="0" smtClean="0"/>
              <a:t>Sudan, Ethiopia, Somalia, and Namibia cannot find enough water to farm</a:t>
            </a:r>
          </a:p>
          <a:p>
            <a:pPr lvl="1"/>
            <a:r>
              <a:rPr lang="en-US" dirty="0" smtClean="0"/>
              <a:t>Sudan and Ethiopia receive more aid than any other counties in the world  </a:t>
            </a:r>
          </a:p>
        </p:txBody>
      </p:sp>
      <p:sp>
        <p:nvSpPr>
          <p:cNvPr id="4" name="Content Placeholder 3"/>
          <p:cNvSpPr>
            <a:spLocks noGrp="1"/>
          </p:cNvSpPr>
          <p:nvPr>
            <p:ph sz="half" idx="2"/>
          </p:nvPr>
        </p:nvSpPr>
        <p:spPr/>
        <p:txBody>
          <a:bodyPr>
            <a:normAutofit/>
          </a:bodyPr>
          <a:lstStyle/>
          <a:p>
            <a:endParaRPr lang="en-US" dirty="0" smtClean="0"/>
          </a:p>
          <a:p>
            <a:endParaRPr lang="en-US" dirty="0"/>
          </a:p>
          <a:p>
            <a:pPr marL="0" indent="0">
              <a:buNone/>
            </a:pPr>
            <a:endParaRPr lang="en-US" dirty="0" smtClean="0"/>
          </a:p>
          <a:p>
            <a:pPr marL="0" indent="0">
              <a:buNone/>
            </a:pPr>
            <a:r>
              <a:rPr lang="en-US" dirty="0" smtClean="0"/>
              <a:t> </a:t>
            </a:r>
            <a:endParaRPr lang="en-US" dirty="0"/>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05400" y="1640746"/>
            <a:ext cx="3381375" cy="20930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94858" y="4159586"/>
            <a:ext cx="3468141" cy="23078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63946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Farming and Rivers </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Some farmer are able to irrigate their land and grow cotton, tea and tobacco.</a:t>
            </a:r>
          </a:p>
          <a:p>
            <a:endParaRPr lang="en-US" dirty="0" smtClean="0"/>
          </a:p>
          <a:p>
            <a:endParaRPr lang="en-US" dirty="0"/>
          </a:p>
        </p:txBody>
      </p:sp>
      <p:sp>
        <p:nvSpPr>
          <p:cNvPr id="4" name="Content Placeholder 3"/>
          <p:cNvSpPr>
            <a:spLocks noGrp="1"/>
          </p:cNvSpPr>
          <p:nvPr>
            <p:ph sz="half" idx="2"/>
          </p:nvPr>
        </p:nvSpPr>
        <p:spPr/>
        <p:txBody>
          <a:bodyPr>
            <a:normAutofit lnSpcReduction="10000"/>
          </a:bodyPr>
          <a:lstStyle/>
          <a:p>
            <a:r>
              <a:rPr lang="en-US" dirty="0" smtClean="0"/>
              <a:t>Rivers are also used for hydroelectric power </a:t>
            </a:r>
          </a:p>
          <a:p>
            <a:endParaRPr lang="en-US" dirty="0"/>
          </a:p>
          <a:p>
            <a:r>
              <a:rPr lang="en-US" dirty="0" smtClean="0"/>
              <a:t>Many countries compete for the use of the water in Africa </a:t>
            </a:r>
          </a:p>
          <a:p>
            <a:endParaRPr lang="en-US" dirty="0"/>
          </a:p>
          <a:p>
            <a:r>
              <a:rPr lang="en-US" dirty="0" smtClean="0"/>
              <a:t>The need for water causes tension among African nations </a:t>
            </a:r>
            <a:endParaRPr lang="en-US" dirty="0"/>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3657600"/>
            <a:ext cx="4198454" cy="281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05304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linds(horizontal)">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Farming and Rivers </a:t>
            </a:r>
            <a:endParaRPr lang="en-US" dirty="0"/>
          </a:p>
        </p:txBody>
      </p:sp>
      <p:sp>
        <p:nvSpPr>
          <p:cNvPr id="3" name="Content Placeholder 2"/>
          <p:cNvSpPr>
            <a:spLocks noGrp="1"/>
          </p:cNvSpPr>
          <p:nvPr>
            <p:ph sz="half" idx="1"/>
          </p:nvPr>
        </p:nvSpPr>
        <p:spPr/>
        <p:txBody>
          <a:bodyPr/>
          <a:lstStyle/>
          <a:p>
            <a:r>
              <a:rPr lang="en-US" dirty="0" smtClean="0"/>
              <a:t>South Africa has fertile farm land and large commercial farms </a:t>
            </a:r>
            <a:endParaRPr lang="en-US" dirty="0"/>
          </a:p>
          <a:p>
            <a:pPr lvl="1"/>
            <a:r>
              <a:rPr lang="en-US" dirty="0" smtClean="0"/>
              <a:t>Sugar cane</a:t>
            </a:r>
          </a:p>
          <a:p>
            <a:pPr lvl="1"/>
            <a:r>
              <a:rPr lang="en-US" dirty="0" smtClean="0"/>
              <a:t>Cotton</a:t>
            </a:r>
          </a:p>
          <a:p>
            <a:pPr lvl="1"/>
            <a:r>
              <a:rPr lang="en-US" dirty="0" smtClean="0"/>
              <a:t>Avocados</a:t>
            </a:r>
          </a:p>
          <a:p>
            <a:pPr lvl="1"/>
            <a:r>
              <a:rPr lang="en-US" dirty="0" smtClean="0"/>
              <a:t>Tropical fruits </a:t>
            </a:r>
          </a:p>
          <a:p>
            <a:pPr lvl="1"/>
            <a:r>
              <a:rPr lang="en-US" dirty="0" smtClean="0"/>
              <a:t>Coffee </a:t>
            </a:r>
          </a:p>
        </p:txBody>
      </p:sp>
      <p:sp>
        <p:nvSpPr>
          <p:cNvPr id="4" name="Content Placeholder 3"/>
          <p:cNvSpPr>
            <a:spLocks noGrp="1"/>
          </p:cNvSpPr>
          <p:nvPr>
            <p:ph sz="half" idx="2"/>
          </p:nvPr>
        </p:nvSpPr>
        <p:spPr/>
        <p:txBody>
          <a:bodyPr/>
          <a:lstStyle/>
          <a:p>
            <a:endParaRPr lang="en-US" dirty="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24625" y="5094143"/>
            <a:ext cx="2619375" cy="174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33800" y="3962400"/>
            <a:ext cx="2628900" cy="174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77025" y="2819400"/>
            <a:ext cx="2466975" cy="1847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267200" y="1413164"/>
            <a:ext cx="2619375" cy="174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26110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339"/>
                                        </p:tgtEl>
                                        <p:attrNameLst>
                                          <p:attrName>style.visibility</p:attrName>
                                        </p:attrNameLst>
                                      </p:cBhvr>
                                      <p:to>
                                        <p:strVal val="visible"/>
                                      </p:to>
                                    </p:set>
                                    <p:animEffect transition="in" filter="blinds(horizontal)">
                                      <p:cBhvr>
                                        <p:cTn id="10" dur="500"/>
                                        <p:tgtEl>
                                          <p:spTgt spid="1433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4341"/>
                                        </p:tgtEl>
                                        <p:attrNameLst>
                                          <p:attrName>style.visibility</p:attrName>
                                        </p:attrNameLst>
                                      </p:cBhvr>
                                      <p:to>
                                        <p:strVal val="visible"/>
                                      </p:to>
                                    </p:set>
                                    <p:animEffect transition="in" filter="blinds(horizontal)">
                                      <p:cBhvr>
                                        <p:cTn id="18" dur="500"/>
                                        <p:tgtEl>
                                          <p:spTgt spid="1434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4340"/>
                                        </p:tgtEl>
                                        <p:attrNameLst>
                                          <p:attrName>style.visibility</p:attrName>
                                        </p:attrNameLst>
                                      </p:cBhvr>
                                      <p:to>
                                        <p:strVal val="visible"/>
                                      </p:to>
                                    </p:set>
                                    <p:animEffect transition="in" filter="blinds(horizontal)">
                                      <p:cBhvr>
                                        <p:cTn id="26" dur="500"/>
                                        <p:tgtEl>
                                          <p:spTgt spid="14340"/>
                                        </p:tgtEl>
                                      </p:cBhvr>
                                    </p:animEffect>
                                  </p:childTnLst>
                                </p:cTn>
                              </p:par>
                              <p:par>
                                <p:cTn id="27" presetID="3" presetClass="entr" presetSubtype="10" fill="hold" nodeType="withEffect">
                                  <p:stCondLst>
                                    <p:cond delay="0"/>
                                  </p:stCondLst>
                                  <p:childTnLst>
                                    <p:set>
                                      <p:cBhvr>
                                        <p:cTn id="28" dur="1" fill="hold">
                                          <p:stCondLst>
                                            <p:cond delay="0"/>
                                          </p:stCondLst>
                                        </p:cTn>
                                        <p:tgtEl>
                                          <p:spTgt spid="14338"/>
                                        </p:tgtEl>
                                        <p:attrNameLst>
                                          <p:attrName>style.visibility</p:attrName>
                                        </p:attrNameLst>
                                      </p:cBhvr>
                                      <p:to>
                                        <p:strVal val="visible"/>
                                      </p:to>
                                    </p:set>
                                    <p:animEffect transition="in" filter="blinds(horizontal)">
                                      <p:cBhvr>
                                        <p:cTn id="29"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a:t>
            </a:r>
            <a:endParaRPr lang="en-US" dirty="0"/>
          </a:p>
        </p:txBody>
      </p:sp>
      <p:sp>
        <p:nvSpPr>
          <p:cNvPr id="3" name="Content Placeholder 2"/>
          <p:cNvSpPr>
            <a:spLocks noGrp="1"/>
          </p:cNvSpPr>
          <p:nvPr>
            <p:ph sz="half" idx="1"/>
          </p:nvPr>
        </p:nvSpPr>
        <p:spPr>
          <a:xfrm>
            <a:off x="228600" y="1137197"/>
            <a:ext cx="4267200" cy="5568403"/>
          </a:xfrm>
        </p:spPr>
        <p:txBody>
          <a:bodyPr>
            <a:normAutofit fontScale="92500" lnSpcReduction="20000"/>
          </a:bodyPr>
          <a:lstStyle/>
          <a:p>
            <a:r>
              <a:rPr lang="en-US" dirty="0" smtClean="0"/>
              <a:t>Africa has an indigenous population </a:t>
            </a:r>
          </a:p>
          <a:p>
            <a:endParaRPr lang="en-US" dirty="0"/>
          </a:p>
          <a:p>
            <a:r>
              <a:rPr lang="en-US" dirty="0" smtClean="0"/>
              <a:t>There are hundreds of different ethnic groups  </a:t>
            </a:r>
          </a:p>
          <a:p>
            <a:pPr lvl="1"/>
            <a:r>
              <a:rPr lang="en-US" dirty="0" smtClean="0"/>
              <a:t>Zulu, Xhosa, Kikuyu, Hutu, Tutsi </a:t>
            </a:r>
          </a:p>
          <a:p>
            <a:r>
              <a:rPr lang="en-US" dirty="0" smtClean="0"/>
              <a:t>Many </a:t>
            </a:r>
            <a:r>
              <a:rPr lang="en-US" dirty="0" smtClean="0"/>
              <a:t>people are leaving traditional village life for city life</a:t>
            </a:r>
          </a:p>
          <a:p>
            <a:endParaRPr lang="en-US" dirty="0"/>
          </a:p>
          <a:p>
            <a:r>
              <a:rPr lang="en-US" dirty="0" smtClean="0"/>
              <a:t>Many ethnic groups have been located in the same political countries, which cause problems. </a:t>
            </a:r>
            <a:endParaRPr lang="en-US" dirty="0"/>
          </a:p>
        </p:txBody>
      </p:sp>
      <p:sp>
        <p:nvSpPr>
          <p:cNvPr id="4" name="Content Placeholder 3"/>
          <p:cNvSpPr>
            <a:spLocks noGrp="1"/>
          </p:cNvSpPr>
          <p:nvPr>
            <p:ph sz="half" idx="2"/>
          </p:nvPr>
        </p:nvSpPr>
        <p:spPr/>
        <p:txBody>
          <a:bodyPr>
            <a:normAutofit fontScale="92500" lnSpcReduction="20000"/>
          </a:bodyPr>
          <a:lstStyle/>
          <a:p>
            <a:endParaRPr lang="en-US" dirty="0"/>
          </a:p>
        </p:txBody>
      </p:sp>
      <p:pic>
        <p:nvPicPr>
          <p:cNvPr id="1741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24400" y="1137197"/>
            <a:ext cx="4419600" cy="57208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8784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blinds(horizontal)">
                                      <p:cBhvr>
                                        <p:cTn id="2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a:t>
            </a:r>
            <a:endParaRPr lang="en-US" dirty="0"/>
          </a:p>
        </p:txBody>
      </p:sp>
      <p:sp>
        <p:nvSpPr>
          <p:cNvPr id="3" name="Content Placeholder 2"/>
          <p:cNvSpPr>
            <a:spLocks noGrp="1"/>
          </p:cNvSpPr>
          <p:nvPr>
            <p:ph sz="half" idx="1"/>
          </p:nvPr>
        </p:nvSpPr>
        <p:spPr/>
        <p:txBody>
          <a:bodyPr/>
          <a:lstStyle/>
          <a:p>
            <a:r>
              <a:rPr lang="en-US" dirty="0" smtClean="0"/>
              <a:t>People in South and East Africa speak many language, but most belong to the Bantu language group. </a:t>
            </a:r>
          </a:p>
          <a:p>
            <a:endParaRPr lang="en-US" dirty="0"/>
          </a:p>
          <a:p>
            <a:r>
              <a:rPr lang="en-US" dirty="0" smtClean="0"/>
              <a:t>Most speak English as a second language due to colonization </a:t>
            </a:r>
            <a:endParaRPr lang="en-US" dirty="0"/>
          </a:p>
        </p:txBody>
      </p:sp>
      <p:sp>
        <p:nvSpPr>
          <p:cNvPr id="4" name="Content Placeholder 3"/>
          <p:cNvSpPr>
            <a:spLocks noGrp="1"/>
          </p:cNvSpPr>
          <p:nvPr>
            <p:ph sz="half" idx="2"/>
          </p:nvPr>
        </p:nvSpPr>
        <p:spPr/>
        <p:txBody>
          <a:bodyPr/>
          <a:lstStyle/>
          <a:p>
            <a:endParaRPr lang="en-US"/>
          </a:p>
        </p:txBody>
      </p:sp>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19600" y="1676400"/>
            <a:ext cx="4243387" cy="449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0235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In the south most speak Afrikaans.  It comes from the Dutch spoken by early colonist </a:t>
            </a:r>
          </a:p>
          <a:p>
            <a:endParaRPr lang="en-US" dirty="0" smtClean="0"/>
          </a:p>
          <a:p>
            <a:r>
              <a:rPr lang="en-US" dirty="0" smtClean="0"/>
              <a:t>On the east coast most speak Swahili, which has influence from the Arabic language due to the importance of trade </a:t>
            </a:r>
            <a:endParaRPr lang="en-US" dirty="0"/>
          </a:p>
        </p:txBody>
      </p:sp>
      <p:sp>
        <p:nvSpPr>
          <p:cNvPr id="4" name="Content Placeholder 3"/>
          <p:cNvSpPr>
            <a:spLocks noGrp="1"/>
          </p:cNvSpPr>
          <p:nvPr>
            <p:ph sz="half" idx="2"/>
          </p:nvPr>
        </p:nvSpPr>
        <p:spPr/>
        <p:txBody>
          <a:bodyPr>
            <a:normAutofit lnSpcReduction="10000"/>
          </a:bodyPr>
          <a:lstStyle/>
          <a:p>
            <a:endParaRPr lang="en-US" dirty="0"/>
          </a:p>
        </p:txBody>
      </p:sp>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18281" y="1981200"/>
            <a:ext cx="4670897" cy="3276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51630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a:t>
            </a:r>
            <a:endParaRPr lang="en-US" dirty="0"/>
          </a:p>
        </p:txBody>
      </p:sp>
      <p:sp>
        <p:nvSpPr>
          <p:cNvPr id="3" name="Content Placeholder 2"/>
          <p:cNvSpPr>
            <a:spLocks noGrp="1"/>
          </p:cNvSpPr>
          <p:nvPr>
            <p:ph sz="half" idx="1"/>
          </p:nvPr>
        </p:nvSpPr>
        <p:spPr/>
        <p:txBody>
          <a:bodyPr/>
          <a:lstStyle/>
          <a:p>
            <a:r>
              <a:rPr lang="en-US" dirty="0" smtClean="0"/>
              <a:t>60% of the population are  Christians </a:t>
            </a:r>
          </a:p>
          <a:p>
            <a:pPr marL="0" indent="0">
              <a:buNone/>
            </a:pPr>
            <a:endParaRPr lang="en-US" dirty="0" smtClean="0"/>
          </a:p>
          <a:p>
            <a:r>
              <a:rPr lang="en-US" dirty="0" smtClean="0"/>
              <a:t>24% of the population are Muslims </a:t>
            </a:r>
          </a:p>
          <a:p>
            <a:pPr marL="0" indent="0">
              <a:buNone/>
            </a:pPr>
            <a:endParaRPr lang="en-US" dirty="0" smtClean="0"/>
          </a:p>
          <a:p>
            <a:r>
              <a:rPr lang="en-US" dirty="0" smtClean="0"/>
              <a:t>14% practice traditional religions </a:t>
            </a:r>
            <a:endParaRPr lang="en-US" dirty="0"/>
          </a:p>
        </p:txBody>
      </p:sp>
      <p:sp>
        <p:nvSpPr>
          <p:cNvPr id="4" name="Content Placeholder 3"/>
          <p:cNvSpPr>
            <a:spLocks noGrp="1"/>
          </p:cNvSpPr>
          <p:nvPr>
            <p:ph sz="half" idx="2"/>
          </p:nvPr>
        </p:nvSpPr>
        <p:spPr/>
        <p:txBody>
          <a:bodyPr/>
          <a:lstStyle/>
          <a:p>
            <a:endParaRPr lang="en-US" dirty="0"/>
          </a:p>
        </p:txBody>
      </p:sp>
      <p:pic>
        <p:nvPicPr>
          <p:cNvPr id="2048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0" y="1496291"/>
            <a:ext cx="4800934" cy="495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8959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Poaching </a:t>
            </a:r>
            <a:r>
              <a:rPr lang="en-US" dirty="0" smtClean="0"/>
              <a:t>-  illegal hunting </a:t>
            </a:r>
            <a:endParaRPr lang="en-US" dirty="0" smtClean="0"/>
          </a:p>
          <a:p>
            <a:endParaRPr lang="en-US" dirty="0"/>
          </a:p>
          <a:p>
            <a:r>
              <a:rPr lang="en-US" dirty="0" smtClean="0"/>
              <a:t>Ecotourism-  tourism that focuses on the environment and seeks to minimize environmental impact </a:t>
            </a:r>
            <a:endParaRPr lang="en-US" dirty="0" smtClean="0"/>
          </a:p>
          <a:p>
            <a:endParaRPr lang="en-US" dirty="0"/>
          </a:p>
          <a:p>
            <a:r>
              <a:rPr lang="en-US" dirty="0" smtClean="0"/>
              <a:t>Indigenous- native to a region </a:t>
            </a:r>
            <a:endParaRPr lang="en-US" dirty="0" smtClean="0"/>
          </a:p>
          <a:p>
            <a:endParaRPr lang="en-US" dirty="0"/>
          </a:p>
          <a:p>
            <a:r>
              <a:rPr lang="en-US" dirty="0" smtClean="0"/>
              <a:t>Non Governmental organizations </a:t>
            </a:r>
            <a:r>
              <a:rPr lang="en-US" dirty="0" smtClean="0"/>
              <a:t>-  a group that operates on private funding </a:t>
            </a:r>
            <a:endParaRPr lang="en-US" dirty="0"/>
          </a:p>
        </p:txBody>
      </p:sp>
    </p:spTree>
    <p:extLst>
      <p:ext uri="{BB962C8B-B14F-4D97-AF65-F5344CB8AC3E}">
        <p14:creationId xmlns:p14="http://schemas.microsoft.com/office/powerpoint/2010/main" xmlns="" val="2178667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Conflict </a:t>
            </a:r>
            <a:endParaRPr lang="en-US" dirty="0"/>
          </a:p>
        </p:txBody>
      </p:sp>
      <p:sp>
        <p:nvSpPr>
          <p:cNvPr id="6" name="Content Placeholder 5"/>
          <p:cNvSpPr>
            <a:spLocks noGrp="1"/>
          </p:cNvSpPr>
          <p:nvPr>
            <p:ph sz="half" idx="1"/>
          </p:nvPr>
        </p:nvSpPr>
        <p:spPr>
          <a:xfrm>
            <a:off x="304800" y="1295400"/>
            <a:ext cx="4191000" cy="5334000"/>
          </a:xfrm>
        </p:spPr>
        <p:txBody>
          <a:bodyPr>
            <a:normAutofit fontScale="92500" lnSpcReduction="10000"/>
          </a:bodyPr>
          <a:lstStyle/>
          <a:p>
            <a:pPr marL="0" indent="0">
              <a:buNone/>
            </a:pPr>
            <a:r>
              <a:rPr lang="en-US" dirty="0" smtClean="0"/>
              <a:t>Sudan </a:t>
            </a:r>
          </a:p>
          <a:p>
            <a:r>
              <a:rPr lang="en-US" dirty="0" smtClean="0"/>
              <a:t>People in the Northern part of this country are Muslims, and people in South are not</a:t>
            </a:r>
          </a:p>
          <a:p>
            <a:pPr marL="0" indent="0">
              <a:buNone/>
            </a:pPr>
            <a:endParaRPr lang="en-US" dirty="0" smtClean="0"/>
          </a:p>
          <a:p>
            <a:r>
              <a:rPr lang="en-US" dirty="0" smtClean="0"/>
              <a:t>After the country became independent, the Northern dominated the country </a:t>
            </a:r>
          </a:p>
          <a:p>
            <a:pPr marL="0" indent="0">
              <a:buNone/>
            </a:pPr>
            <a:endParaRPr lang="en-US" dirty="0" smtClean="0"/>
          </a:p>
          <a:p>
            <a:r>
              <a:rPr lang="en-US" dirty="0" smtClean="0"/>
              <a:t>The south rebelled, and several million people died during the conflict </a:t>
            </a:r>
            <a:endParaRPr lang="en-US" dirty="0"/>
          </a:p>
        </p:txBody>
      </p:sp>
      <p:sp>
        <p:nvSpPr>
          <p:cNvPr id="7" name="Content Placeholder 6"/>
          <p:cNvSpPr>
            <a:spLocks noGrp="1"/>
          </p:cNvSpPr>
          <p:nvPr>
            <p:ph sz="half" idx="2"/>
          </p:nvPr>
        </p:nvSpPr>
        <p:spPr/>
        <p:txBody>
          <a:bodyPr>
            <a:normAutofit fontScale="92500" lnSpcReduction="10000"/>
          </a:bodyPr>
          <a:lstStyle/>
          <a:p>
            <a:endParaRPr lang="en-US" dirty="0"/>
          </a:p>
        </p:txBody>
      </p:sp>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76800" y="3505200"/>
            <a:ext cx="4001540" cy="30438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77749" y="685800"/>
            <a:ext cx="2300591" cy="2514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76411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blinds(horizontal)">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Effect transition="in" filter="blinds(horizontal)">
                                      <p:cBhvr>
                                        <p:cTn id="1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Conflict </a:t>
            </a:r>
            <a:endParaRPr lang="en-US" dirty="0"/>
          </a:p>
        </p:txBody>
      </p:sp>
      <p:sp>
        <p:nvSpPr>
          <p:cNvPr id="3" name="Content Placeholder 2"/>
          <p:cNvSpPr>
            <a:spLocks noGrp="1"/>
          </p:cNvSpPr>
          <p:nvPr>
            <p:ph sz="half" idx="1"/>
          </p:nvPr>
        </p:nvSpPr>
        <p:spPr>
          <a:xfrm>
            <a:off x="457200" y="1219200"/>
            <a:ext cx="4038600" cy="5486400"/>
          </a:xfrm>
        </p:spPr>
        <p:txBody>
          <a:bodyPr>
            <a:normAutofit fontScale="85000" lnSpcReduction="20000"/>
          </a:bodyPr>
          <a:lstStyle/>
          <a:p>
            <a:pPr marL="0" indent="0">
              <a:buNone/>
            </a:pPr>
            <a:r>
              <a:rPr lang="en-US" dirty="0" smtClean="0"/>
              <a:t>Darfur  (eastern Sudan)</a:t>
            </a:r>
          </a:p>
          <a:p>
            <a:r>
              <a:rPr lang="en-US" dirty="0" smtClean="0"/>
              <a:t>Black farmers are fighting Arab herders over the water supply </a:t>
            </a:r>
          </a:p>
          <a:p>
            <a:endParaRPr lang="en-US" dirty="0"/>
          </a:p>
          <a:p>
            <a:r>
              <a:rPr lang="en-US" dirty="0" smtClean="0"/>
              <a:t>The herders with government backing have been attacking farmers in what some call a genocide</a:t>
            </a:r>
          </a:p>
          <a:p>
            <a:endParaRPr lang="en-US" dirty="0"/>
          </a:p>
          <a:p>
            <a:r>
              <a:rPr lang="en-US" dirty="0" smtClean="0"/>
              <a:t>Hundred of thousands farmers have died</a:t>
            </a:r>
          </a:p>
          <a:p>
            <a:pPr marL="0" indent="0">
              <a:buNone/>
            </a:pPr>
            <a:endParaRPr lang="en-US" dirty="0" smtClean="0"/>
          </a:p>
          <a:p>
            <a:r>
              <a:rPr lang="en-US" dirty="0" smtClean="0"/>
              <a:t>2.5 million have left their homes and now live in refugee camps  </a:t>
            </a:r>
          </a:p>
          <a:p>
            <a:pPr marL="0" indent="0">
              <a:buNone/>
            </a:pPr>
            <a:endParaRPr lang="en-US" dirty="0"/>
          </a:p>
        </p:txBody>
      </p:sp>
      <p:sp>
        <p:nvSpPr>
          <p:cNvPr id="4" name="Content Placeholder 3"/>
          <p:cNvSpPr>
            <a:spLocks noGrp="1"/>
          </p:cNvSpPr>
          <p:nvPr>
            <p:ph sz="half" idx="2"/>
          </p:nvPr>
        </p:nvSpPr>
        <p:spPr/>
        <p:txBody>
          <a:bodyPr>
            <a:normAutofit fontScale="85000" lnSpcReduction="20000"/>
          </a:bodyPr>
          <a:lstStyle/>
          <a:p>
            <a:endParaRPr lang="en-US" dirty="0"/>
          </a:p>
        </p:txBody>
      </p:sp>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19800" y="145473"/>
            <a:ext cx="3009900" cy="39466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8200" y="4057491"/>
            <a:ext cx="3560831" cy="26706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9956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Conflict </a:t>
            </a:r>
            <a:endParaRPr lang="en-US" dirty="0"/>
          </a:p>
        </p:txBody>
      </p:sp>
      <p:sp>
        <p:nvSpPr>
          <p:cNvPr id="3" name="Content Placeholder 2"/>
          <p:cNvSpPr>
            <a:spLocks noGrp="1"/>
          </p:cNvSpPr>
          <p:nvPr>
            <p:ph sz="half" idx="1"/>
          </p:nvPr>
        </p:nvSpPr>
        <p:spPr>
          <a:xfrm>
            <a:off x="228600" y="1143000"/>
            <a:ext cx="4267200" cy="5638800"/>
          </a:xfrm>
        </p:spPr>
        <p:txBody>
          <a:bodyPr>
            <a:normAutofit fontScale="70000" lnSpcReduction="20000"/>
          </a:bodyPr>
          <a:lstStyle/>
          <a:p>
            <a:pPr marL="0" indent="0">
              <a:buNone/>
            </a:pPr>
            <a:r>
              <a:rPr lang="en-US" dirty="0" smtClean="0"/>
              <a:t>Rwanda </a:t>
            </a:r>
          </a:p>
          <a:p>
            <a:r>
              <a:rPr lang="en-US" dirty="0" smtClean="0"/>
              <a:t>The country contains two ethic groups</a:t>
            </a:r>
          </a:p>
          <a:p>
            <a:pPr lvl="1"/>
            <a:r>
              <a:rPr lang="en-US" dirty="0" smtClean="0"/>
              <a:t>Tutsi – which was an elite class which ruled over the larger group Hutus</a:t>
            </a:r>
          </a:p>
          <a:p>
            <a:pPr marL="0" indent="0">
              <a:buNone/>
            </a:pPr>
            <a:endParaRPr lang="en-US" dirty="0" smtClean="0"/>
          </a:p>
          <a:p>
            <a:r>
              <a:rPr lang="en-US" dirty="0" smtClean="0"/>
              <a:t>After the country gained independence from Belgium the Hutus attacked the Tutsi </a:t>
            </a:r>
            <a:endParaRPr lang="en-US" dirty="0"/>
          </a:p>
          <a:p>
            <a:endParaRPr lang="en-US" dirty="0" smtClean="0"/>
          </a:p>
          <a:p>
            <a:r>
              <a:rPr lang="en-US" dirty="0" smtClean="0"/>
              <a:t>During the genocide 1 million Tutsi were killed </a:t>
            </a:r>
          </a:p>
          <a:p>
            <a:endParaRPr lang="en-US" dirty="0"/>
          </a:p>
          <a:p>
            <a:r>
              <a:rPr lang="en-US" dirty="0" smtClean="0"/>
              <a:t>The united Nations sent in troops but the killings did not stop.</a:t>
            </a:r>
          </a:p>
          <a:p>
            <a:endParaRPr lang="en-US" dirty="0"/>
          </a:p>
          <a:p>
            <a:r>
              <a:rPr lang="en-US" dirty="0" smtClean="0"/>
              <a:t>Tutsi came back into power and many Hutus left the country </a:t>
            </a:r>
          </a:p>
        </p:txBody>
      </p:sp>
      <p:sp>
        <p:nvSpPr>
          <p:cNvPr id="4" name="Content Placeholder 3"/>
          <p:cNvSpPr>
            <a:spLocks noGrp="1"/>
          </p:cNvSpPr>
          <p:nvPr>
            <p:ph sz="half" idx="2"/>
          </p:nvPr>
        </p:nvSpPr>
        <p:spPr/>
        <p:txBody>
          <a:bodyPr>
            <a:normAutofit fontScale="70000" lnSpcReduction="20000"/>
          </a:bodyPr>
          <a:lstStyle/>
          <a:p>
            <a:endParaRPr lang="en-US" dirty="0"/>
          </a:p>
        </p:txBody>
      </p:sp>
      <p:pic>
        <p:nvPicPr>
          <p:cNvPr id="2355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96000" y="380999"/>
            <a:ext cx="2619375" cy="23532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8928" y="2590800"/>
            <a:ext cx="3664527" cy="21785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03743" y="4769367"/>
            <a:ext cx="3474893" cy="22543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76514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blinds(horizontal)">
                                      <p:cBhvr>
                                        <p:cTn id="20" dur="500"/>
                                        <p:tgtEl>
                                          <p:spTgt spid="3">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blinds(horizontal)">
                                      <p:cBhvr>
                                        <p:cTn id="25" dur="500"/>
                                        <p:tgtEl>
                                          <p:spTgt spid="3">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10" end="10"/>
                                            </p:txEl>
                                          </p:spTgt>
                                        </p:tgtEl>
                                        <p:attrNameLst>
                                          <p:attrName>style.visibility</p:attrName>
                                        </p:attrNameLst>
                                      </p:cBhvr>
                                      <p:to>
                                        <p:strVal val="visible"/>
                                      </p:to>
                                    </p:set>
                                    <p:animEffect transition="in" filter="blinds(horizontal)">
                                      <p:cBhvr>
                                        <p:cTn id="30"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Democracy??</a:t>
            </a:r>
            <a:endParaRPr lang="en-US" dirty="0"/>
          </a:p>
        </p:txBody>
      </p:sp>
      <p:sp>
        <p:nvSpPr>
          <p:cNvPr id="3" name="Content Placeholder 2"/>
          <p:cNvSpPr>
            <a:spLocks noGrp="1"/>
          </p:cNvSpPr>
          <p:nvPr>
            <p:ph sz="half" idx="1"/>
          </p:nvPr>
        </p:nvSpPr>
        <p:spPr/>
        <p:txBody>
          <a:bodyPr>
            <a:normAutofit fontScale="92500"/>
          </a:bodyPr>
          <a:lstStyle/>
          <a:p>
            <a:r>
              <a:rPr lang="en-US" dirty="0" smtClean="0"/>
              <a:t>South Africa has the most democratic government in the region </a:t>
            </a:r>
          </a:p>
          <a:p>
            <a:pPr lvl="1"/>
            <a:r>
              <a:rPr lang="en-US" dirty="0" smtClean="0"/>
              <a:t>Apartheid has ended (keeping white and black population apart) </a:t>
            </a:r>
          </a:p>
          <a:p>
            <a:pPr lvl="1"/>
            <a:r>
              <a:rPr lang="en-US" dirty="0" smtClean="0"/>
              <a:t>Blacks on average are still must poorer</a:t>
            </a:r>
          </a:p>
          <a:p>
            <a:pPr lvl="1"/>
            <a:r>
              <a:rPr lang="en-US" dirty="0" smtClean="0"/>
              <a:t>Inequalities still remain in healthcare, unemployment, education and land ownership </a:t>
            </a:r>
            <a:endParaRPr lang="en-US" dirty="0"/>
          </a:p>
        </p:txBody>
      </p:sp>
      <p:sp>
        <p:nvSpPr>
          <p:cNvPr id="4" name="Content Placeholder 3"/>
          <p:cNvSpPr>
            <a:spLocks noGrp="1"/>
          </p:cNvSpPr>
          <p:nvPr>
            <p:ph sz="half" idx="2"/>
          </p:nvPr>
        </p:nvSpPr>
        <p:spPr/>
        <p:txBody>
          <a:bodyPr>
            <a:normAutofit fontScale="92500"/>
          </a:bodyPr>
          <a:lstStyle/>
          <a:p>
            <a:endParaRPr lang="en-US" dirty="0"/>
          </a:p>
        </p:txBody>
      </p:sp>
      <p:pic>
        <p:nvPicPr>
          <p:cNvPr id="2457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62500" y="1905000"/>
            <a:ext cx="37719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5944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Corruption </a:t>
            </a:r>
            <a:endParaRPr lang="en-US" dirty="0"/>
          </a:p>
        </p:txBody>
      </p:sp>
      <p:sp>
        <p:nvSpPr>
          <p:cNvPr id="3" name="Content Placeholder 2"/>
          <p:cNvSpPr>
            <a:spLocks noGrp="1"/>
          </p:cNvSpPr>
          <p:nvPr>
            <p:ph idx="1"/>
          </p:nvPr>
        </p:nvSpPr>
        <p:spPr/>
        <p:txBody>
          <a:bodyPr>
            <a:normAutofit lnSpcReduction="10000"/>
          </a:bodyPr>
          <a:lstStyle/>
          <a:p>
            <a:r>
              <a:rPr lang="en-US" dirty="0" smtClean="0"/>
              <a:t>Sudan and Zimbabwe are both ruled by Dictatorship</a:t>
            </a:r>
          </a:p>
          <a:p>
            <a:endParaRPr lang="en-US" dirty="0"/>
          </a:p>
          <a:p>
            <a:r>
              <a:rPr lang="en-US" dirty="0" smtClean="0"/>
              <a:t>People cannot choose their leaders</a:t>
            </a:r>
          </a:p>
          <a:p>
            <a:endParaRPr lang="en-US" dirty="0"/>
          </a:p>
          <a:p>
            <a:r>
              <a:rPr lang="en-US" dirty="0" smtClean="0"/>
              <a:t>Corruption and oppression are common </a:t>
            </a:r>
          </a:p>
          <a:p>
            <a:endParaRPr lang="en-US" dirty="0"/>
          </a:p>
          <a:p>
            <a:r>
              <a:rPr lang="en-US" dirty="0" smtClean="0"/>
              <a:t>Failed policies have led to economic collapse </a:t>
            </a:r>
            <a:endParaRPr lang="en-US" dirty="0"/>
          </a:p>
        </p:txBody>
      </p:sp>
    </p:spTree>
    <p:extLst>
      <p:ext uri="{BB962C8B-B14F-4D97-AF65-F5344CB8AC3E}">
        <p14:creationId xmlns:p14="http://schemas.microsoft.com/office/powerpoint/2010/main" xmlns="" val="4020867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Corruption </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Somalia does not have a government, but ruled by competing militias and warlords </a:t>
            </a:r>
          </a:p>
          <a:p>
            <a:endParaRPr lang="en-US" dirty="0"/>
          </a:p>
          <a:p>
            <a:r>
              <a:rPr lang="en-US" dirty="0" smtClean="0"/>
              <a:t>Theft, violence, and drug use  are common </a:t>
            </a:r>
          </a:p>
          <a:p>
            <a:endParaRPr lang="en-US" dirty="0"/>
          </a:p>
          <a:p>
            <a:r>
              <a:rPr lang="en-US" dirty="0" smtClean="0"/>
              <a:t>Pirates attack and seize cargo ships in the Indian Ocean and will hold  the crews for </a:t>
            </a:r>
            <a:r>
              <a:rPr lang="en-US" dirty="0"/>
              <a:t>r</a:t>
            </a:r>
            <a:r>
              <a:rPr lang="en-US" dirty="0" smtClean="0"/>
              <a:t>ansom </a:t>
            </a:r>
            <a:endParaRPr lang="en-US" dirty="0"/>
          </a:p>
        </p:txBody>
      </p:sp>
      <p:sp>
        <p:nvSpPr>
          <p:cNvPr id="4" name="Content Placeholder 3"/>
          <p:cNvSpPr>
            <a:spLocks noGrp="1"/>
          </p:cNvSpPr>
          <p:nvPr>
            <p:ph sz="half" idx="2"/>
          </p:nvPr>
        </p:nvSpPr>
        <p:spPr/>
        <p:txBody>
          <a:bodyPr>
            <a:normAutofit fontScale="92500" lnSpcReduction="20000"/>
          </a:bodyPr>
          <a:lstStyle/>
          <a:p>
            <a:endParaRPr lang="en-US" dirty="0"/>
          </a:p>
        </p:txBody>
      </p:sp>
      <p:pic>
        <p:nvPicPr>
          <p:cNvPr id="266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5800" y="1600200"/>
            <a:ext cx="4419600" cy="220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8200" y="3937739"/>
            <a:ext cx="4267200" cy="28396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2128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Problems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With corruption many countries do not want to do business with African nations </a:t>
            </a:r>
          </a:p>
          <a:p>
            <a:pPr marL="0" indent="0">
              <a:buNone/>
            </a:pPr>
            <a:endParaRPr lang="en-US" dirty="0"/>
          </a:p>
          <a:p>
            <a:r>
              <a:rPr lang="en-US" dirty="0" smtClean="0"/>
              <a:t>Corrupt leaders also steal and misuse foreign aide </a:t>
            </a:r>
          </a:p>
          <a:p>
            <a:pPr marL="0" indent="0">
              <a:buNone/>
            </a:pPr>
            <a:endParaRPr lang="en-US" dirty="0" smtClean="0"/>
          </a:p>
          <a:p>
            <a:r>
              <a:rPr lang="en-US" dirty="0" smtClean="0"/>
              <a:t>Drug use is high- many chew </a:t>
            </a:r>
            <a:r>
              <a:rPr lang="en-US" dirty="0" err="1" smtClean="0"/>
              <a:t>Khat</a:t>
            </a:r>
            <a:r>
              <a:rPr lang="en-US" dirty="0" smtClean="0"/>
              <a:t> which cause depression </a:t>
            </a:r>
          </a:p>
          <a:p>
            <a:endParaRPr lang="en-US" dirty="0"/>
          </a:p>
          <a:p>
            <a:r>
              <a:rPr lang="en-US" dirty="0" smtClean="0"/>
              <a:t>Lack of education is hurting the health and economy of many nations </a:t>
            </a:r>
          </a:p>
        </p:txBody>
      </p:sp>
    </p:spTree>
    <p:extLst>
      <p:ext uri="{BB962C8B-B14F-4D97-AF65-F5344CB8AC3E}">
        <p14:creationId xmlns:p14="http://schemas.microsoft.com/office/powerpoint/2010/main" xmlns="" val="1724167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Disease </a:t>
            </a:r>
            <a:endParaRPr lang="en-US" dirty="0"/>
          </a:p>
        </p:txBody>
      </p:sp>
      <p:sp>
        <p:nvSpPr>
          <p:cNvPr id="3" name="Content Placeholder 2"/>
          <p:cNvSpPr>
            <a:spLocks noGrp="1"/>
          </p:cNvSpPr>
          <p:nvPr>
            <p:ph idx="1"/>
          </p:nvPr>
        </p:nvSpPr>
        <p:spPr/>
        <p:txBody>
          <a:bodyPr/>
          <a:lstStyle/>
          <a:p>
            <a:r>
              <a:rPr lang="en-US" dirty="0" smtClean="0"/>
              <a:t>Mosquitoes carry malaria-  a parasite that attacks the red blood cells. </a:t>
            </a:r>
          </a:p>
          <a:p>
            <a:endParaRPr lang="en-US" dirty="0"/>
          </a:p>
          <a:p>
            <a:r>
              <a:rPr lang="en-US" dirty="0" smtClean="0"/>
              <a:t>Tsetse Flies  cause sleeping </a:t>
            </a:r>
          </a:p>
          <a:p>
            <a:pPr marL="0" indent="0">
              <a:buNone/>
            </a:pPr>
            <a:r>
              <a:rPr lang="en-US" dirty="0" smtClean="0"/>
              <a:t>Sickness in both animals and humans – it cause the brain to swell </a:t>
            </a:r>
            <a:endParaRPr lang="en-US" dirty="0"/>
          </a:p>
        </p:txBody>
      </p:sp>
      <p:pic>
        <p:nvPicPr>
          <p:cNvPr id="15362" name="Picture 2">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4985" y="2209801"/>
            <a:ext cx="1972690" cy="152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363" name="Picture 3">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31748" y="4495800"/>
            <a:ext cx="3429000" cy="19944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4477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5363"/>
                                        </p:tgtEl>
                                        <p:attrNameLst>
                                          <p:attrName>style.visibility</p:attrName>
                                        </p:attrNameLst>
                                      </p:cBhvr>
                                      <p:to>
                                        <p:strVal val="visible"/>
                                      </p:to>
                                    </p:set>
                                    <p:animEffect transition="in" filter="blinds(horizontal)">
                                      <p:cBhvr>
                                        <p:cTn id="13"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Disease </a:t>
            </a:r>
            <a:endParaRPr lang="en-US" dirty="0"/>
          </a:p>
        </p:txBody>
      </p:sp>
      <p:sp>
        <p:nvSpPr>
          <p:cNvPr id="5" name="Content Placeholder 4"/>
          <p:cNvSpPr>
            <a:spLocks noGrp="1"/>
          </p:cNvSpPr>
          <p:nvPr>
            <p:ph idx="1"/>
          </p:nvPr>
        </p:nvSpPr>
        <p:spPr/>
        <p:txBody>
          <a:bodyPr/>
          <a:lstStyle/>
          <a:p>
            <a:r>
              <a:rPr lang="en-US" dirty="0" smtClean="0"/>
              <a:t>Cholera is caused by  </a:t>
            </a:r>
            <a:r>
              <a:rPr lang="en-US" dirty="0"/>
              <a:t>c</a:t>
            </a:r>
            <a:r>
              <a:rPr lang="en-US" dirty="0" smtClean="0"/>
              <a:t>ontaminated water.  It can cause kidney failure, coma, dehydration, and shock.</a:t>
            </a:r>
          </a:p>
          <a:p>
            <a:endParaRPr lang="en-US" dirty="0"/>
          </a:p>
          <a:p>
            <a:r>
              <a:rPr lang="en-US" dirty="0" smtClean="0"/>
              <a:t>AIDS – attacks the </a:t>
            </a:r>
          </a:p>
          <a:p>
            <a:pPr marL="0" indent="0">
              <a:buNone/>
            </a:pPr>
            <a:r>
              <a:rPr lang="en-US" dirty="0" smtClean="0"/>
              <a:t>Immune system and kills</a:t>
            </a:r>
          </a:p>
          <a:p>
            <a:pPr marL="0" indent="0">
              <a:buNone/>
            </a:pPr>
            <a:r>
              <a:rPr lang="en-US" dirty="0" smtClean="0"/>
              <a:t>1.5 million people a year </a:t>
            </a:r>
          </a:p>
        </p:txBody>
      </p:sp>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53000" y="2819400"/>
            <a:ext cx="3651250" cy="2190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429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blinds(horizontal)">
                                      <p:cBhvr>
                                        <p:cTn id="10" dur="500"/>
                                        <p:tgtEl>
                                          <p:spTgt spid="5">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blinds(horizontal)">
                                      <p:cBhvr>
                                        <p:cTn id="1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Hopes for the Future </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Ugandan is hoping to educate people about ADIS by sending out text messages </a:t>
            </a:r>
          </a:p>
          <a:p>
            <a:endParaRPr lang="en-US" dirty="0"/>
          </a:p>
          <a:p>
            <a:r>
              <a:rPr lang="en-US" dirty="0" smtClean="0"/>
              <a:t>Countries like Kenya and South Africa are trying to export more goods </a:t>
            </a:r>
          </a:p>
          <a:p>
            <a:endParaRPr lang="en-US" dirty="0"/>
          </a:p>
          <a:p>
            <a:r>
              <a:rPr lang="en-US" dirty="0" smtClean="0"/>
              <a:t>Non Governmental organizations (groups that work with private funding) are trying to help with environmental  problems, poverty, disease, and conflicts </a:t>
            </a:r>
          </a:p>
          <a:p>
            <a:endParaRPr lang="en-US" dirty="0"/>
          </a:p>
          <a:p>
            <a:r>
              <a:rPr lang="en-US" dirty="0" smtClean="0"/>
              <a:t>Working to improve education for women</a:t>
            </a:r>
          </a:p>
          <a:p>
            <a:endParaRPr lang="en-US" dirty="0"/>
          </a:p>
          <a:p>
            <a:r>
              <a:rPr lang="en-US" dirty="0" smtClean="0"/>
              <a:t>The African Union has been sending peacekeeping troops to Sudan and Somalia </a:t>
            </a:r>
            <a:endParaRPr lang="en-US" dirty="0"/>
          </a:p>
        </p:txBody>
      </p:sp>
    </p:spTree>
    <p:extLst>
      <p:ext uri="{BB962C8B-B14F-4D97-AF65-F5344CB8AC3E}">
        <p14:creationId xmlns:p14="http://schemas.microsoft.com/office/powerpoint/2010/main" xmlns="" val="3236269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1" y="-10886"/>
            <a:ext cx="9067800" cy="69344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381000" y="3657600"/>
            <a:ext cx="3006272" cy="2862322"/>
          </a:xfrm>
          <a:prstGeom prst="rect">
            <a:avLst/>
          </a:prstGeom>
          <a:noFill/>
        </p:spPr>
        <p:txBody>
          <a:bodyPr wrap="none" rtlCol="0">
            <a:spAutoFit/>
          </a:bodyPr>
          <a:lstStyle/>
          <a:p>
            <a:r>
              <a:rPr lang="en-US" dirty="0" smtClean="0"/>
              <a:t>Label the features on the map</a:t>
            </a:r>
          </a:p>
          <a:p>
            <a:pPr marL="342900" indent="-342900">
              <a:buAutoNum type="arabicPeriod"/>
            </a:pPr>
            <a:r>
              <a:rPr lang="en-US" dirty="0" smtClean="0"/>
              <a:t>Rift Valley</a:t>
            </a:r>
          </a:p>
          <a:p>
            <a:pPr marL="342900" indent="-342900">
              <a:buAutoNum type="arabicPeriod"/>
            </a:pPr>
            <a:r>
              <a:rPr lang="en-US" dirty="0" smtClean="0"/>
              <a:t>Lake Victoria </a:t>
            </a:r>
          </a:p>
          <a:p>
            <a:pPr marL="342900" indent="-342900">
              <a:buAutoNum type="arabicPeriod"/>
            </a:pPr>
            <a:r>
              <a:rPr lang="en-US" dirty="0" smtClean="0"/>
              <a:t>Nile River</a:t>
            </a:r>
          </a:p>
          <a:p>
            <a:pPr marL="342900" indent="-342900">
              <a:buAutoNum type="arabicPeriod"/>
            </a:pPr>
            <a:r>
              <a:rPr lang="en-US" dirty="0" smtClean="0"/>
              <a:t>Mt. Kilimanjaro</a:t>
            </a:r>
          </a:p>
          <a:p>
            <a:pPr marL="342900" indent="-342900">
              <a:buAutoNum type="arabicPeriod"/>
            </a:pPr>
            <a:r>
              <a:rPr lang="en-US" dirty="0" smtClean="0"/>
              <a:t> Kalahari Desert </a:t>
            </a:r>
          </a:p>
          <a:p>
            <a:pPr marL="342900" indent="-342900">
              <a:buAutoNum type="arabicPeriod"/>
            </a:pPr>
            <a:r>
              <a:rPr lang="en-US" dirty="0" smtClean="0"/>
              <a:t>Namib Desert </a:t>
            </a:r>
          </a:p>
          <a:p>
            <a:pPr marL="342900" indent="-342900">
              <a:buAutoNum type="arabicPeriod"/>
            </a:pPr>
            <a:r>
              <a:rPr lang="en-US" dirty="0" smtClean="0"/>
              <a:t>Madagascar</a:t>
            </a:r>
          </a:p>
          <a:p>
            <a:pPr marL="342900" indent="-342900">
              <a:buAutoNum type="arabicPeriod"/>
            </a:pPr>
            <a:endParaRPr lang="en-US" dirty="0" smtClean="0"/>
          </a:p>
          <a:p>
            <a:pPr marL="342900" indent="-342900">
              <a:buAutoNum type="arabicPeriod"/>
            </a:pPr>
            <a:endParaRPr lang="en-US" dirty="0"/>
          </a:p>
        </p:txBody>
      </p:sp>
    </p:spTree>
    <p:extLst>
      <p:ext uri="{BB962C8B-B14F-4D97-AF65-F5344CB8AC3E}">
        <p14:creationId xmlns:p14="http://schemas.microsoft.com/office/powerpoint/2010/main" xmlns="" val="12877407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Features </a:t>
            </a:r>
            <a:endParaRPr lang="en-US" dirty="0"/>
          </a:p>
        </p:txBody>
      </p:sp>
      <p:sp>
        <p:nvSpPr>
          <p:cNvPr id="4" name="Content Placeholder 3"/>
          <p:cNvSpPr>
            <a:spLocks noGrp="1"/>
          </p:cNvSpPr>
          <p:nvPr>
            <p:ph sz="half" idx="1"/>
          </p:nvPr>
        </p:nvSpPr>
        <p:spPr>
          <a:xfrm>
            <a:off x="457200" y="1600200"/>
            <a:ext cx="4572000" cy="5029200"/>
          </a:xfrm>
        </p:spPr>
        <p:txBody>
          <a:bodyPr>
            <a:normAutofit fontScale="92500" lnSpcReduction="20000"/>
          </a:bodyPr>
          <a:lstStyle/>
          <a:p>
            <a:pPr marL="0" indent="0">
              <a:buNone/>
            </a:pPr>
            <a:r>
              <a:rPr lang="en-US" dirty="0" smtClean="0"/>
              <a:t>The Great Rift Valley</a:t>
            </a:r>
          </a:p>
          <a:p>
            <a:r>
              <a:rPr lang="en-US" dirty="0" smtClean="0"/>
              <a:t>Formed from two tectonic plates moving away from each other </a:t>
            </a:r>
            <a:r>
              <a:rPr lang="en-US" dirty="0"/>
              <a:t>	</a:t>
            </a:r>
            <a:endParaRPr lang="en-US" dirty="0" smtClean="0"/>
          </a:p>
          <a:p>
            <a:endParaRPr lang="en-US" dirty="0"/>
          </a:p>
          <a:p>
            <a:r>
              <a:rPr lang="en-US" dirty="0" smtClean="0"/>
              <a:t>The land in between the plates sank to form a flat valley with steep sides </a:t>
            </a:r>
          </a:p>
          <a:p>
            <a:endParaRPr lang="en-US" dirty="0"/>
          </a:p>
          <a:p>
            <a:r>
              <a:rPr lang="en-US" dirty="0" smtClean="0"/>
              <a:t>Many lakes and rivers are only found along the Valley </a:t>
            </a:r>
          </a:p>
          <a:p>
            <a:endParaRPr lang="en-US" dirty="0" smtClean="0"/>
          </a:p>
          <a:p>
            <a:pPr marL="0" indent="0">
              <a:buNone/>
            </a:pPr>
            <a:r>
              <a:rPr lang="en-US" dirty="0" smtClean="0"/>
              <a:t> </a:t>
            </a:r>
            <a:endParaRPr lang="en-US" dirty="0"/>
          </a:p>
        </p:txBody>
      </p:sp>
      <p:sp>
        <p:nvSpPr>
          <p:cNvPr id="5" name="Content Placeholder 4"/>
          <p:cNvSpPr>
            <a:spLocks noGrp="1"/>
          </p:cNvSpPr>
          <p:nvPr>
            <p:ph sz="half" idx="2"/>
          </p:nvPr>
        </p:nvSpPr>
        <p:spPr/>
        <p:txBody>
          <a:bodyPr>
            <a:normAutofit fontScale="92500" lnSpcReduction="20000"/>
          </a:bodyPr>
          <a:lstStyle/>
          <a:p>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15000" y="1114424"/>
            <a:ext cx="3429000" cy="3000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81600" y="4114800"/>
            <a:ext cx="3962400" cy="25798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45149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linds(horizont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blinds(horizontal)">
                                      <p:cBhvr>
                                        <p:cTn id="1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32563" y="1905000"/>
            <a:ext cx="4932219" cy="472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Physical Features </a:t>
            </a:r>
            <a:endParaRPr lang="en-US" dirty="0"/>
          </a:p>
        </p:txBody>
      </p:sp>
      <p:sp>
        <p:nvSpPr>
          <p:cNvPr id="3" name="Content Placeholder 2"/>
          <p:cNvSpPr>
            <a:spLocks noGrp="1"/>
          </p:cNvSpPr>
          <p:nvPr>
            <p:ph sz="half" idx="1"/>
          </p:nvPr>
        </p:nvSpPr>
        <p:spPr/>
        <p:txBody>
          <a:bodyPr>
            <a:normAutofit/>
          </a:bodyPr>
          <a:lstStyle/>
          <a:p>
            <a:pPr marL="0" indent="0">
              <a:buNone/>
            </a:pPr>
            <a:r>
              <a:rPr lang="en-US" dirty="0" smtClean="0"/>
              <a:t>Mt. Kilimanjaro</a:t>
            </a:r>
          </a:p>
          <a:p>
            <a:r>
              <a:rPr lang="en-US" dirty="0" smtClean="0"/>
              <a:t>Highest point in Africa, and even though it near the equator the Mountain is snow capped </a:t>
            </a:r>
          </a:p>
          <a:p>
            <a:endParaRPr lang="en-US" dirty="0"/>
          </a:p>
          <a:p>
            <a:r>
              <a:rPr lang="en-US" dirty="0" smtClean="0"/>
              <a:t>It is a free standing Volcanic Mountain</a:t>
            </a:r>
          </a:p>
          <a:p>
            <a:pPr marL="0" indent="0">
              <a:buNone/>
            </a:pPr>
            <a:endParaRPr lang="en-US" dirty="0"/>
          </a:p>
        </p:txBody>
      </p:sp>
      <p:sp>
        <p:nvSpPr>
          <p:cNvPr id="4" name="Content Placeholder 3"/>
          <p:cNvSpPr>
            <a:spLocks noGrp="1"/>
          </p:cNvSpPr>
          <p:nvPr>
            <p:ph sz="half" idx="2"/>
          </p:nvPr>
        </p:nvSpPr>
        <p:spPr/>
        <p:txBody>
          <a:bodyPr>
            <a:normAutofit/>
          </a:bodyPr>
          <a:lstStyle/>
          <a:p>
            <a:endParaRPr lang="en-US" dirty="0"/>
          </a:p>
        </p:txBody>
      </p:sp>
    </p:spTree>
    <p:extLst>
      <p:ext uri="{BB962C8B-B14F-4D97-AF65-F5344CB8AC3E}">
        <p14:creationId xmlns:p14="http://schemas.microsoft.com/office/powerpoint/2010/main" xmlns="" val="3126176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Features </a:t>
            </a:r>
            <a:endParaRPr lang="en-US" dirty="0"/>
          </a:p>
        </p:txBody>
      </p:sp>
      <p:sp>
        <p:nvSpPr>
          <p:cNvPr id="3" name="Content Placeholder 2"/>
          <p:cNvSpPr>
            <a:spLocks noGrp="1"/>
          </p:cNvSpPr>
          <p:nvPr>
            <p:ph sz="half" idx="1"/>
          </p:nvPr>
        </p:nvSpPr>
        <p:spPr/>
        <p:txBody>
          <a:bodyPr>
            <a:normAutofit lnSpcReduction="10000"/>
          </a:bodyPr>
          <a:lstStyle/>
          <a:p>
            <a:pPr marL="0" indent="0">
              <a:buNone/>
            </a:pPr>
            <a:r>
              <a:rPr lang="en-US" dirty="0" smtClean="0"/>
              <a:t>Victoria Falls</a:t>
            </a:r>
          </a:p>
          <a:p>
            <a:r>
              <a:rPr lang="en-US" dirty="0" smtClean="0">
                <a:effectLst/>
              </a:rPr>
              <a:t>The Zambezi River is more than 1.25 wide when it cascades over the lip of a large basalt plateau and plunges as much as 354 feet </a:t>
            </a:r>
          </a:p>
          <a:p>
            <a:endParaRPr lang="en-US" dirty="0"/>
          </a:p>
          <a:p>
            <a:r>
              <a:rPr lang="en-US" dirty="0" smtClean="0"/>
              <a:t>The mist can be seen over 12 miles away </a:t>
            </a:r>
            <a:endParaRPr lang="en-US" dirty="0"/>
          </a:p>
        </p:txBody>
      </p:sp>
      <p:sp>
        <p:nvSpPr>
          <p:cNvPr id="4" name="Content Placeholder 3"/>
          <p:cNvSpPr>
            <a:spLocks noGrp="1"/>
          </p:cNvSpPr>
          <p:nvPr>
            <p:ph sz="half" idx="2"/>
          </p:nvPr>
        </p:nvSpPr>
        <p:spPr/>
        <p:txBody>
          <a:bodyPr>
            <a:normAutofit lnSpcReduction="10000"/>
          </a:bodyPr>
          <a:lstStyle/>
          <a:p>
            <a:endParaRPr 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61164" y="1295400"/>
            <a:ext cx="4682836" cy="35121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61164" y="4772615"/>
            <a:ext cx="4682836" cy="20091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0662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Features </a:t>
            </a:r>
            <a:endParaRPr lang="en-US" dirty="0"/>
          </a:p>
        </p:txBody>
      </p:sp>
      <p:sp>
        <p:nvSpPr>
          <p:cNvPr id="3" name="Content Placeholder 2"/>
          <p:cNvSpPr>
            <a:spLocks noGrp="1"/>
          </p:cNvSpPr>
          <p:nvPr>
            <p:ph sz="half" idx="1"/>
          </p:nvPr>
        </p:nvSpPr>
        <p:spPr>
          <a:xfrm>
            <a:off x="76200" y="1219200"/>
            <a:ext cx="4419600" cy="5410200"/>
          </a:xfrm>
        </p:spPr>
        <p:txBody>
          <a:bodyPr>
            <a:normAutofit fontScale="92500" lnSpcReduction="20000"/>
          </a:bodyPr>
          <a:lstStyle/>
          <a:p>
            <a:pPr marL="0" indent="0">
              <a:buNone/>
            </a:pPr>
            <a:r>
              <a:rPr lang="en-US" dirty="0" smtClean="0"/>
              <a:t>The Serengeti Plain </a:t>
            </a:r>
          </a:p>
          <a:p>
            <a:r>
              <a:rPr lang="en-US" dirty="0" smtClean="0"/>
              <a:t>Home to elephants, lions, wildebeest, zebras, giraffes, and gazelles</a:t>
            </a:r>
            <a:endParaRPr lang="en-US" dirty="0"/>
          </a:p>
          <a:p>
            <a:endParaRPr lang="en-US" dirty="0" smtClean="0"/>
          </a:p>
          <a:p>
            <a:r>
              <a:rPr lang="en-US" dirty="0" smtClean="0"/>
              <a:t>Poaching or illegal hunting is a problem in  Africa </a:t>
            </a:r>
          </a:p>
          <a:p>
            <a:endParaRPr lang="en-US" dirty="0"/>
          </a:p>
          <a:p>
            <a:r>
              <a:rPr lang="en-US" dirty="0" smtClean="0"/>
              <a:t>National Parks have been established to protect the animals.  </a:t>
            </a:r>
            <a:r>
              <a:rPr lang="en-US" dirty="0" smtClean="0"/>
              <a:t>Countries </a:t>
            </a:r>
            <a:r>
              <a:rPr lang="en-US" dirty="0" smtClean="0"/>
              <a:t>also promote ecotourism, or tourism which promotes saving the environment </a:t>
            </a:r>
            <a:endParaRPr lang="en-US" dirty="0"/>
          </a:p>
        </p:txBody>
      </p:sp>
      <p:sp>
        <p:nvSpPr>
          <p:cNvPr id="4" name="Content Placeholder 3"/>
          <p:cNvSpPr>
            <a:spLocks noGrp="1"/>
          </p:cNvSpPr>
          <p:nvPr>
            <p:ph sz="half" idx="2"/>
          </p:nvPr>
        </p:nvSpPr>
        <p:spPr/>
        <p:txBody>
          <a:bodyPr>
            <a:normAutofit fontScale="92500" lnSpcReduction="20000"/>
          </a:bodyPr>
          <a:lstStyle/>
          <a:p>
            <a:endParaRPr lang="en-US" dirty="0"/>
          </a:p>
        </p:txBody>
      </p:sp>
      <p:pic>
        <p:nvPicPr>
          <p:cNvPr id="6146" name="Picture 2">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38800" y="1219200"/>
            <a:ext cx="3381375" cy="22501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09609" y="4419600"/>
            <a:ext cx="3255390" cy="2438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348161" y="3048000"/>
            <a:ext cx="2581275" cy="1771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2043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Features</a:t>
            </a:r>
            <a:endParaRPr lang="en-US" dirty="0"/>
          </a:p>
        </p:txBody>
      </p:sp>
      <p:sp>
        <p:nvSpPr>
          <p:cNvPr id="3" name="Content Placeholder 2"/>
          <p:cNvSpPr>
            <a:spLocks noGrp="1"/>
          </p:cNvSpPr>
          <p:nvPr>
            <p:ph sz="half" idx="1"/>
          </p:nvPr>
        </p:nvSpPr>
        <p:spPr/>
        <p:txBody>
          <a:bodyPr>
            <a:normAutofit fontScale="92500" lnSpcReduction="10000"/>
          </a:bodyPr>
          <a:lstStyle/>
          <a:p>
            <a:pPr marL="0" indent="0">
              <a:buNone/>
            </a:pPr>
            <a:r>
              <a:rPr lang="en-US" dirty="0" smtClean="0"/>
              <a:t>Madagascar </a:t>
            </a:r>
          </a:p>
          <a:p>
            <a:r>
              <a:rPr lang="en-US" dirty="0" smtClean="0"/>
              <a:t>Fourth largest island in world</a:t>
            </a:r>
          </a:p>
          <a:p>
            <a:endParaRPr lang="en-US" dirty="0"/>
          </a:p>
          <a:p>
            <a:r>
              <a:rPr lang="en-US" dirty="0" smtClean="0"/>
              <a:t>80% of the animals on Madagascar cannot be found anywhere else in the world</a:t>
            </a:r>
          </a:p>
          <a:p>
            <a:endParaRPr lang="en-US" dirty="0"/>
          </a:p>
          <a:p>
            <a:r>
              <a:rPr lang="en-US" dirty="0" smtClean="0"/>
              <a:t>90% the natural environment is gone </a:t>
            </a:r>
            <a:endParaRPr lang="en-US" dirty="0"/>
          </a:p>
          <a:p>
            <a:endParaRPr lang="en-US" dirty="0"/>
          </a:p>
        </p:txBody>
      </p:sp>
      <p:sp>
        <p:nvSpPr>
          <p:cNvPr id="4" name="Content Placeholder 3"/>
          <p:cNvSpPr>
            <a:spLocks noGrp="1"/>
          </p:cNvSpPr>
          <p:nvPr>
            <p:ph sz="half" idx="2"/>
          </p:nvPr>
        </p:nvSpPr>
        <p:spPr/>
        <p:txBody>
          <a:bodyPr>
            <a:normAutofit fontScale="92500" lnSpcReduction="10000"/>
          </a:bodyPr>
          <a:lstStyle/>
          <a:p>
            <a:pPr marL="0" indent="0">
              <a:buNone/>
            </a:pPr>
            <a:endParaRPr lang="en-US"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00800" y="1143000"/>
            <a:ext cx="2457450" cy="1857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43400" y="3000374"/>
            <a:ext cx="2714625" cy="1685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619875" y="3440257"/>
            <a:ext cx="2524125" cy="180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3" name="Picture 5">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591050" y="4946504"/>
            <a:ext cx="2466975" cy="1847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9464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Features </a:t>
            </a:r>
            <a:endParaRPr lang="en-US" dirty="0"/>
          </a:p>
        </p:txBody>
      </p:sp>
      <p:sp>
        <p:nvSpPr>
          <p:cNvPr id="3" name="Content Placeholder 2"/>
          <p:cNvSpPr>
            <a:spLocks noGrp="1"/>
          </p:cNvSpPr>
          <p:nvPr>
            <p:ph sz="half" idx="1"/>
          </p:nvPr>
        </p:nvSpPr>
        <p:spPr>
          <a:xfrm>
            <a:off x="457200" y="1143000"/>
            <a:ext cx="4038600" cy="4983163"/>
          </a:xfrm>
        </p:spPr>
        <p:txBody>
          <a:bodyPr>
            <a:normAutofit/>
          </a:bodyPr>
          <a:lstStyle/>
          <a:p>
            <a:pPr marL="0" indent="0">
              <a:buNone/>
            </a:pPr>
            <a:r>
              <a:rPr lang="en-US" dirty="0" smtClean="0"/>
              <a:t>Kalahari Desert </a:t>
            </a:r>
          </a:p>
          <a:p>
            <a:r>
              <a:rPr lang="en-US" dirty="0" smtClean="0"/>
              <a:t>Temperature can range from 104F to 32F</a:t>
            </a:r>
          </a:p>
          <a:p>
            <a:r>
              <a:rPr lang="en-US" dirty="0" smtClean="0"/>
              <a:t>Another animal found in this region is the eland antelope.  </a:t>
            </a:r>
            <a:endParaRPr lang="en-US" dirty="0"/>
          </a:p>
        </p:txBody>
      </p:sp>
      <p:sp>
        <p:nvSpPr>
          <p:cNvPr id="4" name="Content Placeholder 3"/>
          <p:cNvSpPr>
            <a:spLocks noGrp="1"/>
          </p:cNvSpPr>
          <p:nvPr>
            <p:ph sz="half" idx="2"/>
          </p:nvPr>
        </p:nvSpPr>
        <p:spPr>
          <a:xfrm>
            <a:off x="4648200" y="1219200"/>
            <a:ext cx="4038600" cy="4906963"/>
          </a:xfrm>
        </p:spPr>
        <p:txBody>
          <a:bodyPr>
            <a:normAutofit/>
          </a:bodyPr>
          <a:lstStyle/>
          <a:p>
            <a:pPr marL="0" indent="0">
              <a:buNone/>
            </a:pPr>
            <a:r>
              <a:rPr lang="en-US" dirty="0" smtClean="0"/>
              <a:t>Namib Desert </a:t>
            </a:r>
          </a:p>
          <a:p>
            <a:r>
              <a:rPr lang="en-US" dirty="0" smtClean="0"/>
              <a:t>Located along the Atlantic Ocean</a:t>
            </a:r>
          </a:p>
          <a:p>
            <a:r>
              <a:rPr lang="en-US" dirty="0" smtClean="0"/>
              <a:t>The oldest desert in the word</a:t>
            </a:r>
          </a:p>
          <a:p>
            <a:r>
              <a:rPr lang="en-US" dirty="0" smtClean="0"/>
              <a:t>Location of the world’s largest sand dunes </a:t>
            </a:r>
          </a:p>
          <a:p>
            <a:endParaRPr lang="en-US" dirty="0"/>
          </a:p>
        </p:txBody>
      </p:sp>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84618" y="4497359"/>
            <a:ext cx="3945948" cy="23675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600" y="4272197"/>
            <a:ext cx="3048000" cy="25858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0929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linds(horizontal)">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474</TotalTime>
  <Words>1674</Words>
  <Application>Microsoft Office PowerPoint</Application>
  <PresentationFormat>On-screen Show (4:3)</PresentationFormat>
  <Paragraphs>241</Paragraphs>
  <Slides>29</Slides>
  <Notes>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East and Southern Africa </vt:lpstr>
      <vt:lpstr>Vocabulary </vt:lpstr>
      <vt:lpstr>Slide 3</vt:lpstr>
      <vt:lpstr>Physical Features </vt:lpstr>
      <vt:lpstr>Physical Features </vt:lpstr>
      <vt:lpstr>Physical Features </vt:lpstr>
      <vt:lpstr>Physical Features </vt:lpstr>
      <vt:lpstr>Physical Features</vt:lpstr>
      <vt:lpstr>Physical Features </vt:lpstr>
      <vt:lpstr>Rivers </vt:lpstr>
      <vt:lpstr>Resources </vt:lpstr>
      <vt:lpstr>Resources </vt:lpstr>
      <vt:lpstr>Farming in Africa </vt:lpstr>
      <vt:lpstr>Farming and Rivers </vt:lpstr>
      <vt:lpstr>Farming and Rivers </vt:lpstr>
      <vt:lpstr>People </vt:lpstr>
      <vt:lpstr>People </vt:lpstr>
      <vt:lpstr>People </vt:lpstr>
      <vt:lpstr>People </vt:lpstr>
      <vt:lpstr>Conflict </vt:lpstr>
      <vt:lpstr>Conflict </vt:lpstr>
      <vt:lpstr>Conflict </vt:lpstr>
      <vt:lpstr>Democracy??</vt:lpstr>
      <vt:lpstr>Corruption </vt:lpstr>
      <vt:lpstr>Corruption </vt:lpstr>
      <vt:lpstr>More Problems </vt:lpstr>
      <vt:lpstr>Disease </vt:lpstr>
      <vt:lpstr>Disease </vt:lpstr>
      <vt:lpstr>Hopes for the Future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wolfa</cp:lastModifiedBy>
  <cp:revision>37</cp:revision>
  <dcterms:created xsi:type="dcterms:W3CDTF">2012-12-02T22:01:15Z</dcterms:created>
  <dcterms:modified xsi:type="dcterms:W3CDTF">2012-12-03T13:33:21Z</dcterms:modified>
</cp:coreProperties>
</file>